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36"/>
  </p:notesMasterIdLst>
  <p:sldIdLst>
    <p:sldId id="273" r:id="rId2"/>
    <p:sldId id="276" r:id="rId3"/>
    <p:sldId id="277" r:id="rId4"/>
    <p:sldId id="278" r:id="rId5"/>
    <p:sldId id="279" r:id="rId6"/>
    <p:sldId id="280" r:id="rId7"/>
    <p:sldId id="281" r:id="rId8"/>
    <p:sldId id="282" r:id="rId9"/>
    <p:sldId id="283" r:id="rId10"/>
    <p:sldId id="270" r:id="rId11"/>
    <p:sldId id="284" r:id="rId12"/>
    <p:sldId id="285" r:id="rId13"/>
    <p:sldId id="286" r:id="rId14"/>
    <p:sldId id="287" r:id="rId15"/>
    <p:sldId id="288" r:id="rId16"/>
    <p:sldId id="289" r:id="rId17"/>
    <p:sldId id="290" r:id="rId18"/>
    <p:sldId id="291" r:id="rId19"/>
    <p:sldId id="292" r:id="rId20"/>
    <p:sldId id="293" r:id="rId21"/>
    <p:sldId id="294" r:id="rId22"/>
    <p:sldId id="295" r:id="rId23"/>
    <p:sldId id="296" r:id="rId24"/>
    <p:sldId id="297" r:id="rId25"/>
    <p:sldId id="298" r:id="rId26"/>
    <p:sldId id="299" r:id="rId27"/>
    <p:sldId id="300" r:id="rId28"/>
    <p:sldId id="301" r:id="rId29"/>
    <p:sldId id="302" r:id="rId30"/>
    <p:sldId id="303" r:id="rId31"/>
    <p:sldId id="304" r:id="rId32"/>
    <p:sldId id="305" r:id="rId33"/>
    <p:sldId id="306" r:id="rId34"/>
    <p:sldId id="274" r:id="rId35"/>
  </p:sldIdLst>
  <p:sldSz cx="9144000" cy="6858000" type="screen4x3"/>
  <p:notesSz cx="6858000" cy="9144000"/>
  <p:custDataLst>
    <p:tags r:id="rId37"/>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grimes" initials="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98F"/>
    <a:srgbClr val="E5EDF5"/>
    <a:srgbClr val="FEE6F8"/>
    <a:srgbClr val="EE3D96"/>
    <a:srgbClr val="5F277E"/>
    <a:srgbClr val="65BD60"/>
    <a:srgbClr val="00013A"/>
    <a:srgbClr val="009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70569" autoAdjust="0"/>
  </p:normalViewPr>
  <p:slideViewPr>
    <p:cSldViewPr>
      <p:cViewPr>
        <p:scale>
          <a:sx n="110" d="100"/>
          <a:sy n="110" d="100"/>
        </p:scale>
        <p:origin x="-1662" y="9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2CF853-31DA-412A-A77E-20E7647BABA0}"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GB"/>
        </a:p>
      </dgm:t>
    </dgm:pt>
    <dgm:pt modelId="{E8CCAC61-2421-4FE6-B626-AC0D08E868D0}">
      <dgm:prSet phldrT="[Text]" custT="1"/>
      <dgm:spPr/>
      <dgm:t>
        <a:bodyPr/>
        <a:lstStyle/>
        <a:p>
          <a:r>
            <a:rPr lang="en-GB" sz="1200" b="1" dirty="0" smtClean="0"/>
            <a:t>Words</a:t>
          </a:r>
          <a:endParaRPr lang="en-GB" sz="1200" b="1" dirty="0"/>
        </a:p>
      </dgm:t>
    </dgm:pt>
    <dgm:pt modelId="{FE209BD2-C107-4A24-A8D3-387362A9AE38}" type="parTrans" cxnId="{19211A51-691F-41B6-9665-6239784EE768}">
      <dgm:prSet/>
      <dgm:spPr/>
      <dgm:t>
        <a:bodyPr/>
        <a:lstStyle/>
        <a:p>
          <a:endParaRPr lang="en-GB"/>
        </a:p>
      </dgm:t>
    </dgm:pt>
    <dgm:pt modelId="{E77CBF64-2BC1-4F2C-8D8F-D6A9079CE436}" type="sibTrans" cxnId="{19211A51-691F-41B6-9665-6239784EE768}">
      <dgm:prSet/>
      <dgm:spPr/>
      <dgm:t>
        <a:bodyPr/>
        <a:lstStyle/>
        <a:p>
          <a:endParaRPr lang="en-GB"/>
        </a:p>
      </dgm:t>
    </dgm:pt>
    <dgm:pt modelId="{B138590A-0C3A-406B-B72F-AE2BD20FEF8E}">
      <dgm:prSet phldrT="[Text]" custT="1"/>
      <dgm:spPr/>
      <dgm:t>
        <a:bodyPr/>
        <a:lstStyle/>
        <a:p>
          <a:r>
            <a:rPr lang="en-GB" sz="1200" b="1" dirty="0" smtClean="0"/>
            <a:t>Tone of voice</a:t>
          </a:r>
          <a:endParaRPr lang="en-GB" sz="1200" b="1" dirty="0"/>
        </a:p>
      </dgm:t>
    </dgm:pt>
    <dgm:pt modelId="{222B7FBA-264D-48D9-AEB0-17240153518D}" type="parTrans" cxnId="{81733226-857E-42D2-AFD3-E66C6900F43A}">
      <dgm:prSet/>
      <dgm:spPr/>
      <dgm:t>
        <a:bodyPr/>
        <a:lstStyle/>
        <a:p>
          <a:endParaRPr lang="en-GB"/>
        </a:p>
      </dgm:t>
    </dgm:pt>
    <dgm:pt modelId="{A3E5728B-CF8B-4DDA-AB37-A48EC5293653}" type="sibTrans" cxnId="{81733226-857E-42D2-AFD3-E66C6900F43A}">
      <dgm:prSet/>
      <dgm:spPr/>
      <dgm:t>
        <a:bodyPr/>
        <a:lstStyle/>
        <a:p>
          <a:endParaRPr lang="en-GB"/>
        </a:p>
      </dgm:t>
    </dgm:pt>
    <dgm:pt modelId="{C5212EF4-357C-42C3-AF4D-0333ACDD7981}">
      <dgm:prSet phldrT="[Text]" custT="1"/>
      <dgm:spPr/>
      <dgm:t>
        <a:bodyPr/>
        <a:lstStyle/>
        <a:p>
          <a:r>
            <a:rPr lang="en-GB" sz="1200" b="1" dirty="0" smtClean="0"/>
            <a:t>Body language  Facial expression</a:t>
          </a:r>
          <a:endParaRPr lang="en-GB" sz="1200" b="1" dirty="0"/>
        </a:p>
      </dgm:t>
    </dgm:pt>
    <dgm:pt modelId="{A4E99C61-5D89-4E80-801C-CB428A1F28AF}" type="parTrans" cxnId="{242602D3-7C57-4B6C-A78A-4760DE8D865E}">
      <dgm:prSet/>
      <dgm:spPr/>
      <dgm:t>
        <a:bodyPr/>
        <a:lstStyle/>
        <a:p>
          <a:endParaRPr lang="en-GB"/>
        </a:p>
      </dgm:t>
    </dgm:pt>
    <dgm:pt modelId="{CB5D0716-034B-4B21-B43F-3AA30B12832F}" type="sibTrans" cxnId="{242602D3-7C57-4B6C-A78A-4760DE8D865E}">
      <dgm:prSet/>
      <dgm:spPr/>
      <dgm:t>
        <a:bodyPr/>
        <a:lstStyle/>
        <a:p>
          <a:endParaRPr lang="en-GB"/>
        </a:p>
      </dgm:t>
    </dgm:pt>
    <dgm:pt modelId="{6AD1AFF2-D184-4CC5-A2D4-E8219D5D1EBC}" type="pres">
      <dgm:prSet presAssocID="{ED2CF853-31DA-412A-A77E-20E7647BABA0}" presName="Name0" presStyleCnt="0">
        <dgm:presLayoutVars>
          <dgm:chMax val="7"/>
          <dgm:chPref val="7"/>
          <dgm:dir/>
          <dgm:animLvl val="lvl"/>
        </dgm:presLayoutVars>
      </dgm:prSet>
      <dgm:spPr/>
      <dgm:t>
        <a:bodyPr/>
        <a:lstStyle/>
        <a:p>
          <a:endParaRPr lang="en-GB"/>
        </a:p>
      </dgm:t>
    </dgm:pt>
    <dgm:pt modelId="{7147231D-BE68-4281-9F6B-48EFCFF9A8CA}" type="pres">
      <dgm:prSet presAssocID="{E8CCAC61-2421-4FE6-B626-AC0D08E868D0}" presName="Accent1" presStyleCnt="0"/>
      <dgm:spPr/>
    </dgm:pt>
    <dgm:pt modelId="{DE4E971E-974B-42C5-9A99-5C340B0B8A10}" type="pres">
      <dgm:prSet presAssocID="{E8CCAC61-2421-4FE6-B626-AC0D08E868D0}" presName="Accent" presStyleLbl="node1" presStyleIdx="0" presStyleCnt="3"/>
      <dgm:spPr/>
    </dgm:pt>
    <dgm:pt modelId="{90CDD709-F7E2-4E5A-8726-E95319BC7155}" type="pres">
      <dgm:prSet presAssocID="{E8CCAC61-2421-4FE6-B626-AC0D08E868D0}" presName="Parent1" presStyleLbl="revTx" presStyleIdx="0" presStyleCnt="3">
        <dgm:presLayoutVars>
          <dgm:chMax val="1"/>
          <dgm:chPref val="1"/>
          <dgm:bulletEnabled val="1"/>
        </dgm:presLayoutVars>
      </dgm:prSet>
      <dgm:spPr/>
      <dgm:t>
        <a:bodyPr/>
        <a:lstStyle/>
        <a:p>
          <a:endParaRPr lang="en-GB"/>
        </a:p>
      </dgm:t>
    </dgm:pt>
    <dgm:pt modelId="{B0032668-20D6-43B9-AD93-FB10B44081AD}" type="pres">
      <dgm:prSet presAssocID="{B138590A-0C3A-406B-B72F-AE2BD20FEF8E}" presName="Accent2" presStyleCnt="0"/>
      <dgm:spPr/>
    </dgm:pt>
    <dgm:pt modelId="{4BDFF619-7FE5-4774-B490-C399D83599A7}" type="pres">
      <dgm:prSet presAssocID="{B138590A-0C3A-406B-B72F-AE2BD20FEF8E}" presName="Accent" presStyleLbl="node1" presStyleIdx="1" presStyleCnt="3"/>
      <dgm:spPr/>
    </dgm:pt>
    <dgm:pt modelId="{63F6B14A-C1FB-4BC9-8AF1-6F042AB6F9D5}" type="pres">
      <dgm:prSet presAssocID="{B138590A-0C3A-406B-B72F-AE2BD20FEF8E}" presName="Parent2" presStyleLbl="revTx" presStyleIdx="1" presStyleCnt="3">
        <dgm:presLayoutVars>
          <dgm:chMax val="1"/>
          <dgm:chPref val="1"/>
          <dgm:bulletEnabled val="1"/>
        </dgm:presLayoutVars>
      </dgm:prSet>
      <dgm:spPr/>
      <dgm:t>
        <a:bodyPr/>
        <a:lstStyle/>
        <a:p>
          <a:endParaRPr lang="en-GB"/>
        </a:p>
      </dgm:t>
    </dgm:pt>
    <dgm:pt modelId="{9D28297F-4AC3-4DEE-8373-EB94CEBC738A}" type="pres">
      <dgm:prSet presAssocID="{C5212EF4-357C-42C3-AF4D-0333ACDD7981}" presName="Accent3" presStyleCnt="0"/>
      <dgm:spPr/>
    </dgm:pt>
    <dgm:pt modelId="{ABC319FC-D8E2-41F3-8AFC-E2082180259C}" type="pres">
      <dgm:prSet presAssocID="{C5212EF4-357C-42C3-AF4D-0333ACDD7981}" presName="Accent" presStyleLbl="node1" presStyleIdx="2" presStyleCnt="3"/>
      <dgm:spPr/>
    </dgm:pt>
    <dgm:pt modelId="{3AA6359A-C12F-472B-A379-95C98697302D}" type="pres">
      <dgm:prSet presAssocID="{C5212EF4-357C-42C3-AF4D-0333ACDD7981}" presName="Parent3" presStyleLbl="revTx" presStyleIdx="2" presStyleCnt="3" custLinFactNeighborX="2542" custLinFactNeighborY="22039">
        <dgm:presLayoutVars>
          <dgm:chMax val="1"/>
          <dgm:chPref val="1"/>
          <dgm:bulletEnabled val="1"/>
        </dgm:presLayoutVars>
      </dgm:prSet>
      <dgm:spPr/>
      <dgm:t>
        <a:bodyPr/>
        <a:lstStyle/>
        <a:p>
          <a:endParaRPr lang="en-GB"/>
        </a:p>
      </dgm:t>
    </dgm:pt>
  </dgm:ptLst>
  <dgm:cxnLst>
    <dgm:cxn modelId="{19211A51-691F-41B6-9665-6239784EE768}" srcId="{ED2CF853-31DA-412A-A77E-20E7647BABA0}" destId="{E8CCAC61-2421-4FE6-B626-AC0D08E868D0}" srcOrd="0" destOrd="0" parTransId="{FE209BD2-C107-4A24-A8D3-387362A9AE38}" sibTransId="{E77CBF64-2BC1-4F2C-8D8F-D6A9079CE436}"/>
    <dgm:cxn modelId="{3F94FB24-5448-41F3-9C2E-C66D637A74AB}" type="presOf" srcId="{C5212EF4-357C-42C3-AF4D-0333ACDD7981}" destId="{3AA6359A-C12F-472B-A379-95C98697302D}" srcOrd="0" destOrd="0" presId="urn:microsoft.com/office/officeart/2009/layout/CircleArrowProcess"/>
    <dgm:cxn modelId="{332F5098-B312-4212-B2BC-3D4924553A02}" type="presOf" srcId="{E8CCAC61-2421-4FE6-B626-AC0D08E868D0}" destId="{90CDD709-F7E2-4E5A-8726-E95319BC7155}" srcOrd="0" destOrd="0" presId="urn:microsoft.com/office/officeart/2009/layout/CircleArrowProcess"/>
    <dgm:cxn modelId="{4DA159E4-762D-4426-8CFC-CA11B69AC800}" type="presOf" srcId="{ED2CF853-31DA-412A-A77E-20E7647BABA0}" destId="{6AD1AFF2-D184-4CC5-A2D4-E8219D5D1EBC}" srcOrd="0" destOrd="0" presId="urn:microsoft.com/office/officeart/2009/layout/CircleArrowProcess"/>
    <dgm:cxn modelId="{BC6F9DB3-4796-4469-8281-42387DA1F943}" type="presOf" srcId="{B138590A-0C3A-406B-B72F-AE2BD20FEF8E}" destId="{63F6B14A-C1FB-4BC9-8AF1-6F042AB6F9D5}" srcOrd="0" destOrd="0" presId="urn:microsoft.com/office/officeart/2009/layout/CircleArrowProcess"/>
    <dgm:cxn modelId="{242602D3-7C57-4B6C-A78A-4760DE8D865E}" srcId="{ED2CF853-31DA-412A-A77E-20E7647BABA0}" destId="{C5212EF4-357C-42C3-AF4D-0333ACDD7981}" srcOrd="2" destOrd="0" parTransId="{A4E99C61-5D89-4E80-801C-CB428A1F28AF}" sibTransId="{CB5D0716-034B-4B21-B43F-3AA30B12832F}"/>
    <dgm:cxn modelId="{81733226-857E-42D2-AFD3-E66C6900F43A}" srcId="{ED2CF853-31DA-412A-A77E-20E7647BABA0}" destId="{B138590A-0C3A-406B-B72F-AE2BD20FEF8E}" srcOrd="1" destOrd="0" parTransId="{222B7FBA-264D-48D9-AEB0-17240153518D}" sibTransId="{A3E5728B-CF8B-4DDA-AB37-A48EC5293653}"/>
    <dgm:cxn modelId="{8D310D5D-7F08-46AC-9523-151521B3B7AE}" type="presParOf" srcId="{6AD1AFF2-D184-4CC5-A2D4-E8219D5D1EBC}" destId="{7147231D-BE68-4281-9F6B-48EFCFF9A8CA}" srcOrd="0" destOrd="0" presId="urn:microsoft.com/office/officeart/2009/layout/CircleArrowProcess"/>
    <dgm:cxn modelId="{57E293A1-D2CE-4E4C-A3BC-FE51471836E1}" type="presParOf" srcId="{7147231D-BE68-4281-9F6B-48EFCFF9A8CA}" destId="{DE4E971E-974B-42C5-9A99-5C340B0B8A10}" srcOrd="0" destOrd="0" presId="urn:microsoft.com/office/officeart/2009/layout/CircleArrowProcess"/>
    <dgm:cxn modelId="{C350307B-AEDC-4775-90F3-C0CD614E999C}" type="presParOf" srcId="{6AD1AFF2-D184-4CC5-A2D4-E8219D5D1EBC}" destId="{90CDD709-F7E2-4E5A-8726-E95319BC7155}" srcOrd="1" destOrd="0" presId="urn:microsoft.com/office/officeart/2009/layout/CircleArrowProcess"/>
    <dgm:cxn modelId="{6D1D30DC-6081-420A-BA11-F9B589610878}" type="presParOf" srcId="{6AD1AFF2-D184-4CC5-A2D4-E8219D5D1EBC}" destId="{B0032668-20D6-43B9-AD93-FB10B44081AD}" srcOrd="2" destOrd="0" presId="urn:microsoft.com/office/officeart/2009/layout/CircleArrowProcess"/>
    <dgm:cxn modelId="{B6A862EA-8503-4FA3-99BE-6D7169D43035}" type="presParOf" srcId="{B0032668-20D6-43B9-AD93-FB10B44081AD}" destId="{4BDFF619-7FE5-4774-B490-C399D83599A7}" srcOrd="0" destOrd="0" presId="urn:microsoft.com/office/officeart/2009/layout/CircleArrowProcess"/>
    <dgm:cxn modelId="{1E7C0C4C-1460-41E9-ADD6-9909361B6F08}" type="presParOf" srcId="{6AD1AFF2-D184-4CC5-A2D4-E8219D5D1EBC}" destId="{63F6B14A-C1FB-4BC9-8AF1-6F042AB6F9D5}" srcOrd="3" destOrd="0" presId="urn:microsoft.com/office/officeart/2009/layout/CircleArrowProcess"/>
    <dgm:cxn modelId="{792C5904-2E5D-49AF-8110-D787D3EA811D}" type="presParOf" srcId="{6AD1AFF2-D184-4CC5-A2D4-E8219D5D1EBC}" destId="{9D28297F-4AC3-4DEE-8373-EB94CEBC738A}" srcOrd="4" destOrd="0" presId="urn:microsoft.com/office/officeart/2009/layout/CircleArrowProcess"/>
    <dgm:cxn modelId="{6BF5575F-0C96-4C45-AB45-B0E4FA67A19A}" type="presParOf" srcId="{9D28297F-4AC3-4DEE-8373-EB94CEBC738A}" destId="{ABC319FC-D8E2-41F3-8AFC-E2082180259C}" srcOrd="0" destOrd="0" presId="urn:microsoft.com/office/officeart/2009/layout/CircleArrowProcess"/>
    <dgm:cxn modelId="{F8F7AFB8-7A09-4004-B1B1-9A290AFEFF3E}" type="presParOf" srcId="{6AD1AFF2-D184-4CC5-A2D4-E8219D5D1EBC}" destId="{3AA6359A-C12F-472B-A379-95C98697302D}"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7C0E74-5D6D-43F6-94A0-15A4C53C76BB}"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GB"/>
        </a:p>
      </dgm:t>
    </dgm:pt>
    <dgm:pt modelId="{DB5CEE28-FA07-440B-A860-C999AEAB176D}">
      <dgm:prSet phldrT="[Text]"/>
      <dgm:spPr/>
      <dgm:t>
        <a:bodyPr/>
        <a:lstStyle/>
        <a:p>
          <a:r>
            <a:rPr lang="en-GB" b="0" i="0" dirty="0" smtClean="0"/>
            <a:t>?</a:t>
          </a:r>
          <a:endParaRPr lang="en-GB" b="0" i="0" dirty="0"/>
        </a:p>
      </dgm:t>
    </dgm:pt>
    <dgm:pt modelId="{67EAE0B2-A8D5-4C99-B6D5-B7E37F965AA6}" type="parTrans" cxnId="{093433EF-8E36-4828-94DB-DBAA3F13ECB1}">
      <dgm:prSet/>
      <dgm:spPr/>
      <dgm:t>
        <a:bodyPr/>
        <a:lstStyle/>
        <a:p>
          <a:endParaRPr lang="en-GB"/>
        </a:p>
      </dgm:t>
    </dgm:pt>
    <dgm:pt modelId="{CDDA9902-91F4-4914-BC42-555A4D8F260E}" type="sibTrans" cxnId="{093433EF-8E36-4828-94DB-DBAA3F13ECB1}">
      <dgm:prSet/>
      <dgm:spPr/>
      <dgm:t>
        <a:bodyPr/>
        <a:lstStyle/>
        <a:p>
          <a:endParaRPr lang="en-GB"/>
        </a:p>
      </dgm:t>
    </dgm:pt>
    <dgm:pt modelId="{BDFB91B8-F058-4269-AC49-180F26623ACE}">
      <dgm:prSet phldrT="[Text]"/>
      <dgm:spPr/>
      <dgm:t>
        <a:bodyPr/>
        <a:lstStyle/>
        <a:p>
          <a:r>
            <a:rPr lang="en-GB" dirty="0" smtClean="0"/>
            <a:t>?</a:t>
          </a:r>
          <a:endParaRPr lang="en-GB" dirty="0"/>
        </a:p>
      </dgm:t>
    </dgm:pt>
    <dgm:pt modelId="{B2ADCDC6-951F-4D68-ACAC-F0FB48E26174}" type="parTrans" cxnId="{2F6130B2-D4DC-4422-A1AC-04F24BB2B501}">
      <dgm:prSet/>
      <dgm:spPr/>
      <dgm:t>
        <a:bodyPr/>
        <a:lstStyle/>
        <a:p>
          <a:endParaRPr lang="en-GB"/>
        </a:p>
      </dgm:t>
    </dgm:pt>
    <dgm:pt modelId="{8258815E-526C-4618-9742-F7381E074A72}" type="sibTrans" cxnId="{2F6130B2-D4DC-4422-A1AC-04F24BB2B501}">
      <dgm:prSet/>
      <dgm:spPr/>
      <dgm:t>
        <a:bodyPr/>
        <a:lstStyle/>
        <a:p>
          <a:endParaRPr lang="en-GB"/>
        </a:p>
      </dgm:t>
    </dgm:pt>
    <dgm:pt modelId="{E3A1D4ED-5854-46BB-A3F9-B9B6C5FEF9A0}">
      <dgm:prSet phldrT="[Text]"/>
      <dgm:spPr/>
      <dgm:t>
        <a:bodyPr/>
        <a:lstStyle/>
        <a:p>
          <a:r>
            <a:rPr lang="en-GB" dirty="0" smtClean="0"/>
            <a:t>?</a:t>
          </a:r>
          <a:endParaRPr lang="en-GB" dirty="0"/>
        </a:p>
      </dgm:t>
    </dgm:pt>
    <dgm:pt modelId="{BEAFAC7E-A07E-4DDF-AC62-3DD8807F5BDF}" type="parTrans" cxnId="{C3926041-1513-4F2E-AEA2-DEDBA0A97496}">
      <dgm:prSet/>
      <dgm:spPr/>
      <dgm:t>
        <a:bodyPr/>
        <a:lstStyle/>
        <a:p>
          <a:endParaRPr lang="en-GB"/>
        </a:p>
      </dgm:t>
    </dgm:pt>
    <dgm:pt modelId="{7479E902-9BB2-472D-A5B9-64F666C2DC80}" type="sibTrans" cxnId="{C3926041-1513-4F2E-AEA2-DEDBA0A97496}">
      <dgm:prSet/>
      <dgm:spPr/>
      <dgm:t>
        <a:bodyPr/>
        <a:lstStyle/>
        <a:p>
          <a:endParaRPr lang="en-GB"/>
        </a:p>
      </dgm:t>
    </dgm:pt>
    <dgm:pt modelId="{3B09D899-91FE-4BE3-BFBE-63A10BDD2E36}">
      <dgm:prSet phldrT="[Text]"/>
      <dgm:spPr/>
      <dgm:t>
        <a:bodyPr/>
        <a:lstStyle/>
        <a:p>
          <a:r>
            <a:rPr lang="en-GB" dirty="0" smtClean="0"/>
            <a:t>?</a:t>
          </a:r>
          <a:endParaRPr lang="en-GB" dirty="0"/>
        </a:p>
      </dgm:t>
    </dgm:pt>
    <dgm:pt modelId="{6E6AEDB4-0031-4D83-A751-6155F50632CC}" type="parTrans" cxnId="{7C4E3C3F-D689-4632-88A0-8A5FED382AAE}">
      <dgm:prSet/>
      <dgm:spPr/>
      <dgm:t>
        <a:bodyPr/>
        <a:lstStyle/>
        <a:p>
          <a:endParaRPr lang="en-GB"/>
        </a:p>
      </dgm:t>
    </dgm:pt>
    <dgm:pt modelId="{407967D3-FB05-4C60-A2AA-83D6BDE3CB8A}" type="sibTrans" cxnId="{7C4E3C3F-D689-4632-88A0-8A5FED382AAE}">
      <dgm:prSet/>
      <dgm:spPr/>
      <dgm:t>
        <a:bodyPr/>
        <a:lstStyle/>
        <a:p>
          <a:endParaRPr lang="en-GB"/>
        </a:p>
      </dgm:t>
    </dgm:pt>
    <dgm:pt modelId="{C6EA3DB0-7171-490B-A2D4-DD91C54753A8}" type="pres">
      <dgm:prSet presAssocID="{9F7C0E74-5D6D-43F6-94A0-15A4C53C76BB}" presName="Name0" presStyleCnt="0">
        <dgm:presLayoutVars>
          <dgm:dir/>
          <dgm:resizeHandles val="exact"/>
        </dgm:presLayoutVars>
      </dgm:prSet>
      <dgm:spPr/>
      <dgm:t>
        <a:bodyPr/>
        <a:lstStyle/>
        <a:p>
          <a:endParaRPr lang="en-GB"/>
        </a:p>
      </dgm:t>
    </dgm:pt>
    <dgm:pt modelId="{BABADEF5-7CF9-479A-BB50-8FB48A97F30F}" type="pres">
      <dgm:prSet presAssocID="{DB5CEE28-FA07-440B-A860-C999AEAB176D}" presName="Name5" presStyleLbl="vennNode1" presStyleIdx="0" presStyleCnt="4" custLinFactNeighborX="28878" custLinFactNeighborY="3089">
        <dgm:presLayoutVars>
          <dgm:bulletEnabled val="1"/>
        </dgm:presLayoutVars>
      </dgm:prSet>
      <dgm:spPr/>
      <dgm:t>
        <a:bodyPr/>
        <a:lstStyle/>
        <a:p>
          <a:endParaRPr lang="en-GB"/>
        </a:p>
      </dgm:t>
    </dgm:pt>
    <dgm:pt modelId="{A7E7C785-B3CA-4C29-8D0B-1C66AF46BA06}" type="pres">
      <dgm:prSet presAssocID="{CDDA9902-91F4-4914-BC42-555A4D8F260E}" presName="space" presStyleCnt="0"/>
      <dgm:spPr/>
    </dgm:pt>
    <dgm:pt modelId="{BA090286-BC4A-464D-A090-E0652EC7A6A9}" type="pres">
      <dgm:prSet presAssocID="{BDFB91B8-F058-4269-AC49-180F26623ACE}" presName="Name5" presStyleLbl="vennNode1" presStyleIdx="1" presStyleCnt="4" custLinFactNeighborX="-20672" custLinFactNeighborY="1610">
        <dgm:presLayoutVars>
          <dgm:bulletEnabled val="1"/>
        </dgm:presLayoutVars>
      </dgm:prSet>
      <dgm:spPr/>
      <dgm:t>
        <a:bodyPr/>
        <a:lstStyle/>
        <a:p>
          <a:endParaRPr lang="en-GB"/>
        </a:p>
      </dgm:t>
    </dgm:pt>
    <dgm:pt modelId="{66068903-45D3-48E4-9E0E-EC6A998D8F35}" type="pres">
      <dgm:prSet presAssocID="{8258815E-526C-4618-9742-F7381E074A72}" presName="space" presStyleCnt="0"/>
      <dgm:spPr/>
    </dgm:pt>
    <dgm:pt modelId="{35E8B11F-92D2-4FD6-BD74-CC9F314883C4}" type="pres">
      <dgm:prSet presAssocID="{E3A1D4ED-5854-46BB-A3F9-B9B6C5FEF9A0}" presName="Name5" presStyleLbl="vennNode1" presStyleIdx="2" presStyleCnt="4" custLinFactNeighborX="35336" custLinFactNeighborY="-1323">
        <dgm:presLayoutVars>
          <dgm:bulletEnabled val="1"/>
        </dgm:presLayoutVars>
      </dgm:prSet>
      <dgm:spPr/>
      <dgm:t>
        <a:bodyPr/>
        <a:lstStyle/>
        <a:p>
          <a:endParaRPr lang="en-GB"/>
        </a:p>
      </dgm:t>
    </dgm:pt>
    <dgm:pt modelId="{287C185B-2E0C-4FBE-9036-37C7260E37AB}" type="pres">
      <dgm:prSet presAssocID="{7479E902-9BB2-472D-A5B9-64F666C2DC80}" presName="space" presStyleCnt="0"/>
      <dgm:spPr/>
    </dgm:pt>
    <dgm:pt modelId="{C6378358-E508-4123-AEC5-9D2E39E7BB38}" type="pres">
      <dgm:prSet presAssocID="{3B09D899-91FE-4BE3-BFBE-63A10BDD2E36}" presName="Name5" presStyleLbl="vennNode1" presStyleIdx="3" presStyleCnt="4" custLinFactNeighborX="16594" custLinFactNeighborY="-1323">
        <dgm:presLayoutVars>
          <dgm:bulletEnabled val="1"/>
        </dgm:presLayoutVars>
      </dgm:prSet>
      <dgm:spPr/>
      <dgm:t>
        <a:bodyPr/>
        <a:lstStyle/>
        <a:p>
          <a:endParaRPr lang="en-GB"/>
        </a:p>
      </dgm:t>
    </dgm:pt>
  </dgm:ptLst>
  <dgm:cxnLst>
    <dgm:cxn modelId="{E05D7A62-D622-4D6E-86E7-B4B2F3B42E7E}" type="presOf" srcId="{3B09D899-91FE-4BE3-BFBE-63A10BDD2E36}" destId="{C6378358-E508-4123-AEC5-9D2E39E7BB38}" srcOrd="0" destOrd="0" presId="urn:microsoft.com/office/officeart/2005/8/layout/venn3"/>
    <dgm:cxn modelId="{C3926041-1513-4F2E-AEA2-DEDBA0A97496}" srcId="{9F7C0E74-5D6D-43F6-94A0-15A4C53C76BB}" destId="{E3A1D4ED-5854-46BB-A3F9-B9B6C5FEF9A0}" srcOrd="2" destOrd="0" parTransId="{BEAFAC7E-A07E-4DDF-AC62-3DD8807F5BDF}" sibTransId="{7479E902-9BB2-472D-A5B9-64F666C2DC80}"/>
    <dgm:cxn modelId="{3DA3F192-ACC0-4461-AA6D-8A96FB7F75C3}" type="presOf" srcId="{9F7C0E74-5D6D-43F6-94A0-15A4C53C76BB}" destId="{C6EA3DB0-7171-490B-A2D4-DD91C54753A8}" srcOrd="0" destOrd="0" presId="urn:microsoft.com/office/officeart/2005/8/layout/venn3"/>
    <dgm:cxn modelId="{7D592965-438B-493A-9983-8B601DB77F5D}" type="presOf" srcId="{DB5CEE28-FA07-440B-A860-C999AEAB176D}" destId="{BABADEF5-7CF9-479A-BB50-8FB48A97F30F}" srcOrd="0" destOrd="0" presId="urn:microsoft.com/office/officeart/2005/8/layout/venn3"/>
    <dgm:cxn modelId="{093433EF-8E36-4828-94DB-DBAA3F13ECB1}" srcId="{9F7C0E74-5D6D-43F6-94A0-15A4C53C76BB}" destId="{DB5CEE28-FA07-440B-A860-C999AEAB176D}" srcOrd="0" destOrd="0" parTransId="{67EAE0B2-A8D5-4C99-B6D5-B7E37F965AA6}" sibTransId="{CDDA9902-91F4-4914-BC42-555A4D8F260E}"/>
    <dgm:cxn modelId="{E8C1573E-6FFE-4115-8DDC-4660C03CBB84}" type="presOf" srcId="{E3A1D4ED-5854-46BB-A3F9-B9B6C5FEF9A0}" destId="{35E8B11F-92D2-4FD6-BD74-CC9F314883C4}" srcOrd="0" destOrd="0" presId="urn:microsoft.com/office/officeart/2005/8/layout/venn3"/>
    <dgm:cxn modelId="{7C4E3C3F-D689-4632-88A0-8A5FED382AAE}" srcId="{9F7C0E74-5D6D-43F6-94A0-15A4C53C76BB}" destId="{3B09D899-91FE-4BE3-BFBE-63A10BDD2E36}" srcOrd="3" destOrd="0" parTransId="{6E6AEDB4-0031-4D83-A751-6155F50632CC}" sibTransId="{407967D3-FB05-4C60-A2AA-83D6BDE3CB8A}"/>
    <dgm:cxn modelId="{2F6130B2-D4DC-4422-A1AC-04F24BB2B501}" srcId="{9F7C0E74-5D6D-43F6-94A0-15A4C53C76BB}" destId="{BDFB91B8-F058-4269-AC49-180F26623ACE}" srcOrd="1" destOrd="0" parTransId="{B2ADCDC6-951F-4D68-ACAC-F0FB48E26174}" sibTransId="{8258815E-526C-4618-9742-F7381E074A72}"/>
    <dgm:cxn modelId="{F4139A19-1E74-4C62-BA35-711C45E7A677}" type="presOf" srcId="{BDFB91B8-F058-4269-AC49-180F26623ACE}" destId="{BA090286-BC4A-464D-A090-E0652EC7A6A9}" srcOrd="0" destOrd="0" presId="urn:microsoft.com/office/officeart/2005/8/layout/venn3"/>
    <dgm:cxn modelId="{69649790-5E11-450D-9722-540735C7E803}" type="presParOf" srcId="{C6EA3DB0-7171-490B-A2D4-DD91C54753A8}" destId="{BABADEF5-7CF9-479A-BB50-8FB48A97F30F}" srcOrd="0" destOrd="0" presId="urn:microsoft.com/office/officeart/2005/8/layout/venn3"/>
    <dgm:cxn modelId="{4D8B51B2-DCC0-463D-AD4B-CA460DA1EF18}" type="presParOf" srcId="{C6EA3DB0-7171-490B-A2D4-DD91C54753A8}" destId="{A7E7C785-B3CA-4C29-8D0B-1C66AF46BA06}" srcOrd="1" destOrd="0" presId="urn:microsoft.com/office/officeart/2005/8/layout/venn3"/>
    <dgm:cxn modelId="{64F27E78-0C87-46DF-B12E-BE72B3A18955}" type="presParOf" srcId="{C6EA3DB0-7171-490B-A2D4-DD91C54753A8}" destId="{BA090286-BC4A-464D-A090-E0652EC7A6A9}" srcOrd="2" destOrd="0" presId="urn:microsoft.com/office/officeart/2005/8/layout/venn3"/>
    <dgm:cxn modelId="{1CA0148C-10D9-45F6-8A77-0AE6C809B6BE}" type="presParOf" srcId="{C6EA3DB0-7171-490B-A2D4-DD91C54753A8}" destId="{66068903-45D3-48E4-9E0E-EC6A998D8F35}" srcOrd="3" destOrd="0" presId="urn:microsoft.com/office/officeart/2005/8/layout/venn3"/>
    <dgm:cxn modelId="{725F7C9E-7D5B-4D9C-81BF-C7ACEC3347C5}" type="presParOf" srcId="{C6EA3DB0-7171-490B-A2D4-DD91C54753A8}" destId="{35E8B11F-92D2-4FD6-BD74-CC9F314883C4}" srcOrd="4" destOrd="0" presId="urn:microsoft.com/office/officeart/2005/8/layout/venn3"/>
    <dgm:cxn modelId="{BB3EE5AA-54BF-40A7-9751-94C77F446012}" type="presParOf" srcId="{C6EA3DB0-7171-490B-A2D4-DD91C54753A8}" destId="{287C185B-2E0C-4FBE-9036-37C7260E37AB}" srcOrd="5" destOrd="0" presId="urn:microsoft.com/office/officeart/2005/8/layout/venn3"/>
    <dgm:cxn modelId="{BAC0D65D-BE77-41EC-8D5C-1FFF0B194551}" type="presParOf" srcId="{C6EA3DB0-7171-490B-A2D4-DD91C54753A8}" destId="{C6378358-E508-4123-AEC5-9D2E39E7BB38}" srcOrd="6"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7C0E74-5D6D-43F6-94A0-15A4C53C76BB}" type="doc">
      <dgm:prSet loTypeId="urn:microsoft.com/office/officeart/2005/8/layout/venn3" loCatId="relationship" qsTypeId="urn:microsoft.com/office/officeart/2005/8/quickstyle/simple3" qsCatId="simple" csTypeId="urn:microsoft.com/office/officeart/2005/8/colors/accent1_2" csCatId="accent1" phldr="1"/>
      <dgm:spPr/>
      <dgm:t>
        <a:bodyPr/>
        <a:lstStyle/>
        <a:p>
          <a:endParaRPr lang="en-GB"/>
        </a:p>
      </dgm:t>
    </dgm:pt>
    <dgm:pt modelId="{DB5CEE28-FA07-440B-A860-C999AEAB176D}">
      <dgm:prSet phldrT="[Text]"/>
      <dgm:spPr/>
      <dgm:t>
        <a:bodyPr/>
        <a:lstStyle/>
        <a:p>
          <a:r>
            <a:rPr lang="en-GB" b="1" i="0" dirty="0" smtClean="0">
              <a:latin typeface="Arial" panose="020B0604020202020204" pitchFamily="34" charset="0"/>
              <a:cs typeface="Arial" panose="020B0604020202020204" pitchFamily="34" charset="0"/>
            </a:rPr>
            <a:t>True partner:</a:t>
          </a:r>
        </a:p>
        <a:p>
          <a:r>
            <a:rPr lang="en-GB" b="0" i="0" dirty="0" smtClean="0">
              <a:latin typeface="Arial" panose="020B0604020202020204" pitchFamily="34" charset="0"/>
              <a:cs typeface="Arial" panose="020B0604020202020204" pitchFamily="34" charset="0"/>
            </a:rPr>
            <a:t> </a:t>
          </a:r>
          <a:r>
            <a:rPr lang="en-GB" b="1" i="1" dirty="0" smtClean="0">
              <a:latin typeface="Arial" panose="020B0604020202020204" pitchFamily="34" charset="0"/>
              <a:cs typeface="Arial" panose="020B0604020202020204" pitchFamily="34" charset="0"/>
            </a:rPr>
            <a:t>Shared discussion, shared decision making</a:t>
          </a:r>
          <a:endParaRPr lang="en-GB" b="1" i="1" dirty="0">
            <a:latin typeface="Arial" panose="020B0604020202020204" pitchFamily="34" charset="0"/>
            <a:cs typeface="Arial" panose="020B0604020202020204" pitchFamily="34" charset="0"/>
          </a:endParaRPr>
        </a:p>
      </dgm:t>
    </dgm:pt>
    <dgm:pt modelId="{67EAE0B2-A8D5-4C99-B6D5-B7E37F965AA6}" type="parTrans" cxnId="{093433EF-8E36-4828-94DB-DBAA3F13ECB1}">
      <dgm:prSet/>
      <dgm:spPr/>
      <dgm:t>
        <a:bodyPr/>
        <a:lstStyle/>
        <a:p>
          <a:endParaRPr lang="en-GB"/>
        </a:p>
      </dgm:t>
    </dgm:pt>
    <dgm:pt modelId="{CDDA9902-91F4-4914-BC42-555A4D8F260E}" type="sibTrans" cxnId="{093433EF-8E36-4828-94DB-DBAA3F13ECB1}">
      <dgm:prSet/>
      <dgm:spPr/>
      <dgm:t>
        <a:bodyPr/>
        <a:lstStyle/>
        <a:p>
          <a:endParaRPr lang="en-GB"/>
        </a:p>
      </dgm:t>
    </dgm:pt>
    <dgm:pt modelId="{BDFB91B8-F058-4269-AC49-180F26623ACE}">
      <dgm:prSet phldrT="[Text]"/>
      <dgm:spPr/>
      <dgm:t>
        <a:bodyPr/>
        <a:lstStyle/>
        <a:p>
          <a:r>
            <a:rPr lang="en-GB" b="1" dirty="0" smtClean="0">
              <a:latin typeface="Arial" panose="020B0604020202020204" pitchFamily="34" charset="0"/>
              <a:cs typeface="Arial" panose="020B0604020202020204" pitchFamily="34" charset="0"/>
            </a:rPr>
            <a:t>Give options </a:t>
          </a:r>
        </a:p>
        <a:p>
          <a:r>
            <a:rPr lang="en-GB" b="1" dirty="0" smtClean="0">
              <a:latin typeface="Arial" panose="020B0604020202020204" pitchFamily="34" charset="0"/>
              <a:cs typeface="Arial" panose="020B0604020202020204" pitchFamily="34" charset="0"/>
            </a:rPr>
            <a:t>(rather than recommendations)</a:t>
          </a:r>
          <a:endParaRPr lang="en-GB" b="1" dirty="0">
            <a:latin typeface="Arial" panose="020B0604020202020204" pitchFamily="34" charset="0"/>
            <a:cs typeface="Arial" panose="020B0604020202020204" pitchFamily="34" charset="0"/>
          </a:endParaRPr>
        </a:p>
      </dgm:t>
    </dgm:pt>
    <dgm:pt modelId="{B2ADCDC6-951F-4D68-ACAC-F0FB48E26174}" type="parTrans" cxnId="{2F6130B2-D4DC-4422-A1AC-04F24BB2B501}">
      <dgm:prSet/>
      <dgm:spPr/>
      <dgm:t>
        <a:bodyPr/>
        <a:lstStyle/>
        <a:p>
          <a:endParaRPr lang="en-GB"/>
        </a:p>
      </dgm:t>
    </dgm:pt>
    <dgm:pt modelId="{8258815E-526C-4618-9742-F7381E074A72}" type="sibTrans" cxnId="{2F6130B2-D4DC-4422-A1AC-04F24BB2B501}">
      <dgm:prSet/>
      <dgm:spPr/>
      <dgm:t>
        <a:bodyPr/>
        <a:lstStyle/>
        <a:p>
          <a:endParaRPr lang="en-GB"/>
        </a:p>
      </dgm:t>
    </dgm:pt>
    <dgm:pt modelId="{E3A1D4ED-5854-46BB-A3F9-B9B6C5FEF9A0}">
      <dgm:prSet phldrT="[Text]"/>
      <dgm:spPr/>
      <dgm:t>
        <a:bodyPr/>
        <a:lstStyle/>
        <a:p>
          <a:r>
            <a:rPr lang="en-GB" b="1" dirty="0" smtClean="0">
              <a:latin typeface="Arial" panose="020B0604020202020204" pitchFamily="34" charset="0"/>
              <a:cs typeface="Arial" panose="020B0604020202020204" pitchFamily="34" charset="0"/>
            </a:rPr>
            <a:t>Listen </a:t>
          </a:r>
        </a:p>
        <a:p>
          <a:r>
            <a:rPr lang="en-GB" b="1" dirty="0" smtClean="0">
              <a:latin typeface="Arial" panose="020B0604020202020204" pitchFamily="34" charset="0"/>
              <a:cs typeface="Arial" panose="020B0604020202020204" pitchFamily="34" charset="0"/>
            </a:rPr>
            <a:t>(rather than telling)</a:t>
          </a:r>
          <a:endParaRPr lang="en-GB" b="1" dirty="0">
            <a:latin typeface="Arial" panose="020B0604020202020204" pitchFamily="34" charset="0"/>
            <a:cs typeface="Arial" panose="020B0604020202020204" pitchFamily="34" charset="0"/>
          </a:endParaRPr>
        </a:p>
      </dgm:t>
    </dgm:pt>
    <dgm:pt modelId="{BEAFAC7E-A07E-4DDF-AC62-3DD8807F5BDF}" type="parTrans" cxnId="{C3926041-1513-4F2E-AEA2-DEDBA0A97496}">
      <dgm:prSet/>
      <dgm:spPr/>
      <dgm:t>
        <a:bodyPr/>
        <a:lstStyle/>
        <a:p>
          <a:endParaRPr lang="en-GB"/>
        </a:p>
      </dgm:t>
    </dgm:pt>
    <dgm:pt modelId="{7479E902-9BB2-472D-A5B9-64F666C2DC80}" type="sibTrans" cxnId="{C3926041-1513-4F2E-AEA2-DEDBA0A97496}">
      <dgm:prSet/>
      <dgm:spPr/>
      <dgm:t>
        <a:bodyPr/>
        <a:lstStyle/>
        <a:p>
          <a:endParaRPr lang="en-GB"/>
        </a:p>
      </dgm:t>
    </dgm:pt>
    <dgm:pt modelId="{3B09D899-91FE-4BE3-BFBE-63A10BDD2E36}">
      <dgm:prSet phldrT="[Text]"/>
      <dgm:spPr/>
      <dgm:t>
        <a:bodyPr/>
        <a:lstStyle/>
        <a:p>
          <a:r>
            <a:rPr lang="en-GB" b="1" dirty="0" smtClean="0">
              <a:latin typeface="Arial" panose="020B0604020202020204" pitchFamily="34" charset="0"/>
              <a:cs typeface="Arial" panose="020B0604020202020204" pitchFamily="34" charset="0"/>
            </a:rPr>
            <a:t>Respect  and value</a:t>
          </a:r>
        </a:p>
        <a:p>
          <a:r>
            <a:rPr lang="en-GB" b="1" dirty="0" smtClean="0">
              <a:latin typeface="Arial" panose="020B0604020202020204" pitchFamily="34" charset="0"/>
              <a:cs typeface="Arial" panose="020B0604020202020204" pitchFamily="34" charset="0"/>
            </a:rPr>
            <a:t>(their beliefs, knowledge and concerns)</a:t>
          </a:r>
          <a:endParaRPr lang="en-GB" b="1" dirty="0">
            <a:latin typeface="Arial" panose="020B0604020202020204" pitchFamily="34" charset="0"/>
            <a:cs typeface="Arial" panose="020B0604020202020204" pitchFamily="34" charset="0"/>
          </a:endParaRPr>
        </a:p>
      </dgm:t>
    </dgm:pt>
    <dgm:pt modelId="{6E6AEDB4-0031-4D83-A751-6155F50632CC}" type="parTrans" cxnId="{7C4E3C3F-D689-4632-88A0-8A5FED382AAE}">
      <dgm:prSet/>
      <dgm:spPr/>
      <dgm:t>
        <a:bodyPr/>
        <a:lstStyle/>
        <a:p>
          <a:endParaRPr lang="en-GB"/>
        </a:p>
      </dgm:t>
    </dgm:pt>
    <dgm:pt modelId="{407967D3-FB05-4C60-A2AA-83D6BDE3CB8A}" type="sibTrans" cxnId="{7C4E3C3F-D689-4632-88A0-8A5FED382AAE}">
      <dgm:prSet/>
      <dgm:spPr/>
      <dgm:t>
        <a:bodyPr/>
        <a:lstStyle/>
        <a:p>
          <a:endParaRPr lang="en-GB"/>
        </a:p>
      </dgm:t>
    </dgm:pt>
    <dgm:pt modelId="{C6EA3DB0-7171-490B-A2D4-DD91C54753A8}" type="pres">
      <dgm:prSet presAssocID="{9F7C0E74-5D6D-43F6-94A0-15A4C53C76BB}" presName="Name0" presStyleCnt="0">
        <dgm:presLayoutVars>
          <dgm:dir/>
          <dgm:resizeHandles val="exact"/>
        </dgm:presLayoutVars>
      </dgm:prSet>
      <dgm:spPr/>
      <dgm:t>
        <a:bodyPr/>
        <a:lstStyle/>
        <a:p>
          <a:endParaRPr lang="en-GB"/>
        </a:p>
      </dgm:t>
    </dgm:pt>
    <dgm:pt modelId="{BABADEF5-7CF9-479A-BB50-8FB48A97F30F}" type="pres">
      <dgm:prSet presAssocID="{DB5CEE28-FA07-440B-A860-C999AEAB176D}" presName="Name5" presStyleLbl="vennNode1" presStyleIdx="0" presStyleCnt="4" custLinFactNeighborX="-15162" custLinFactNeighborY="-1323">
        <dgm:presLayoutVars>
          <dgm:bulletEnabled val="1"/>
        </dgm:presLayoutVars>
      </dgm:prSet>
      <dgm:spPr/>
      <dgm:t>
        <a:bodyPr/>
        <a:lstStyle/>
        <a:p>
          <a:endParaRPr lang="en-GB"/>
        </a:p>
      </dgm:t>
    </dgm:pt>
    <dgm:pt modelId="{A7E7C785-B3CA-4C29-8D0B-1C66AF46BA06}" type="pres">
      <dgm:prSet presAssocID="{CDDA9902-91F4-4914-BC42-555A4D8F260E}" presName="space" presStyleCnt="0"/>
      <dgm:spPr/>
      <dgm:t>
        <a:bodyPr/>
        <a:lstStyle/>
        <a:p>
          <a:endParaRPr lang="en-GB"/>
        </a:p>
      </dgm:t>
    </dgm:pt>
    <dgm:pt modelId="{BA090286-BC4A-464D-A090-E0652EC7A6A9}" type="pres">
      <dgm:prSet presAssocID="{BDFB91B8-F058-4269-AC49-180F26623ACE}" presName="Name5" presStyleLbl="vennNode1" presStyleIdx="1" presStyleCnt="4" custScaleX="94057" custLinFactNeighborX="-19240" custLinFactNeighborY="-4256">
        <dgm:presLayoutVars>
          <dgm:bulletEnabled val="1"/>
        </dgm:presLayoutVars>
      </dgm:prSet>
      <dgm:spPr/>
      <dgm:t>
        <a:bodyPr/>
        <a:lstStyle/>
        <a:p>
          <a:endParaRPr lang="en-GB"/>
        </a:p>
      </dgm:t>
    </dgm:pt>
    <dgm:pt modelId="{66068903-45D3-48E4-9E0E-EC6A998D8F35}" type="pres">
      <dgm:prSet presAssocID="{8258815E-526C-4618-9742-F7381E074A72}" presName="space" presStyleCnt="0"/>
      <dgm:spPr/>
      <dgm:t>
        <a:bodyPr/>
        <a:lstStyle/>
        <a:p>
          <a:endParaRPr lang="en-GB"/>
        </a:p>
      </dgm:t>
    </dgm:pt>
    <dgm:pt modelId="{35E8B11F-92D2-4FD6-BD74-CC9F314883C4}" type="pres">
      <dgm:prSet presAssocID="{E3A1D4ED-5854-46BB-A3F9-B9B6C5FEF9A0}" presName="Name5" presStyleLbl="vennNode1" presStyleIdx="2" presStyleCnt="4" custLinFactNeighborX="36056" custLinFactNeighborY="-3282">
        <dgm:presLayoutVars>
          <dgm:bulletEnabled val="1"/>
        </dgm:presLayoutVars>
      </dgm:prSet>
      <dgm:spPr/>
      <dgm:t>
        <a:bodyPr/>
        <a:lstStyle/>
        <a:p>
          <a:endParaRPr lang="en-GB"/>
        </a:p>
      </dgm:t>
    </dgm:pt>
    <dgm:pt modelId="{287C185B-2E0C-4FBE-9036-37C7260E37AB}" type="pres">
      <dgm:prSet presAssocID="{7479E902-9BB2-472D-A5B9-64F666C2DC80}" presName="space" presStyleCnt="0"/>
      <dgm:spPr/>
      <dgm:t>
        <a:bodyPr/>
        <a:lstStyle/>
        <a:p>
          <a:endParaRPr lang="en-GB"/>
        </a:p>
      </dgm:t>
    </dgm:pt>
    <dgm:pt modelId="{C6378358-E508-4123-AEC5-9D2E39E7BB38}" type="pres">
      <dgm:prSet presAssocID="{3B09D899-91FE-4BE3-BFBE-63A10BDD2E36}" presName="Name5" presStyleLbl="vennNode1" presStyleIdx="3" presStyleCnt="4" custScaleX="94310" custLinFactNeighborX="16594" custLinFactNeighborY="-1323">
        <dgm:presLayoutVars>
          <dgm:bulletEnabled val="1"/>
        </dgm:presLayoutVars>
      </dgm:prSet>
      <dgm:spPr/>
      <dgm:t>
        <a:bodyPr/>
        <a:lstStyle/>
        <a:p>
          <a:endParaRPr lang="en-GB"/>
        </a:p>
      </dgm:t>
    </dgm:pt>
  </dgm:ptLst>
  <dgm:cxnLst>
    <dgm:cxn modelId="{BA57D89E-F7BC-44EA-B40A-4860F0BD8595}" type="presOf" srcId="{DB5CEE28-FA07-440B-A860-C999AEAB176D}" destId="{BABADEF5-7CF9-479A-BB50-8FB48A97F30F}" srcOrd="0" destOrd="0" presId="urn:microsoft.com/office/officeart/2005/8/layout/venn3"/>
    <dgm:cxn modelId="{2F6130B2-D4DC-4422-A1AC-04F24BB2B501}" srcId="{9F7C0E74-5D6D-43F6-94A0-15A4C53C76BB}" destId="{BDFB91B8-F058-4269-AC49-180F26623ACE}" srcOrd="1" destOrd="0" parTransId="{B2ADCDC6-951F-4D68-ACAC-F0FB48E26174}" sibTransId="{8258815E-526C-4618-9742-F7381E074A72}"/>
    <dgm:cxn modelId="{B060858B-2CC3-4CB8-8A5A-F74060AB604E}" type="presOf" srcId="{E3A1D4ED-5854-46BB-A3F9-B9B6C5FEF9A0}" destId="{35E8B11F-92D2-4FD6-BD74-CC9F314883C4}" srcOrd="0" destOrd="0" presId="urn:microsoft.com/office/officeart/2005/8/layout/venn3"/>
    <dgm:cxn modelId="{C3926041-1513-4F2E-AEA2-DEDBA0A97496}" srcId="{9F7C0E74-5D6D-43F6-94A0-15A4C53C76BB}" destId="{E3A1D4ED-5854-46BB-A3F9-B9B6C5FEF9A0}" srcOrd="2" destOrd="0" parTransId="{BEAFAC7E-A07E-4DDF-AC62-3DD8807F5BDF}" sibTransId="{7479E902-9BB2-472D-A5B9-64F666C2DC80}"/>
    <dgm:cxn modelId="{093433EF-8E36-4828-94DB-DBAA3F13ECB1}" srcId="{9F7C0E74-5D6D-43F6-94A0-15A4C53C76BB}" destId="{DB5CEE28-FA07-440B-A860-C999AEAB176D}" srcOrd="0" destOrd="0" parTransId="{67EAE0B2-A8D5-4C99-B6D5-B7E37F965AA6}" sibTransId="{CDDA9902-91F4-4914-BC42-555A4D8F260E}"/>
    <dgm:cxn modelId="{74EA1BC5-39EC-46AE-B508-FF4A0D3EEC3F}" type="presOf" srcId="{BDFB91B8-F058-4269-AC49-180F26623ACE}" destId="{BA090286-BC4A-464D-A090-E0652EC7A6A9}" srcOrd="0" destOrd="0" presId="urn:microsoft.com/office/officeart/2005/8/layout/venn3"/>
    <dgm:cxn modelId="{42D3E77F-9BAA-435A-8B33-8E689CCF85CF}" type="presOf" srcId="{3B09D899-91FE-4BE3-BFBE-63A10BDD2E36}" destId="{C6378358-E508-4123-AEC5-9D2E39E7BB38}" srcOrd="0" destOrd="0" presId="urn:microsoft.com/office/officeart/2005/8/layout/venn3"/>
    <dgm:cxn modelId="{A37201C5-8D9F-4150-A2F3-4EA9C04ABEDC}" type="presOf" srcId="{9F7C0E74-5D6D-43F6-94A0-15A4C53C76BB}" destId="{C6EA3DB0-7171-490B-A2D4-DD91C54753A8}" srcOrd="0" destOrd="0" presId="urn:microsoft.com/office/officeart/2005/8/layout/venn3"/>
    <dgm:cxn modelId="{7C4E3C3F-D689-4632-88A0-8A5FED382AAE}" srcId="{9F7C0E74-5D6D-43F6-94A0-15A4C53C76BB}" destId="{3B09D899-91FE-4BE3-BFBE-63A10BDD2E36}" srcOrd="3" destOrd="0" parTransId="{6E6AEDB4-0031-4D83-A751-6155F50632CC}" sibTransId="{407967D3-FB05-4C60-A2AA-83D6BDE3CB8A}"/>
    <dgm:cxn modelId="{9E861862-64FF-4290-849C-1E7F92AE5679}" type="presParOf" srcId="{C6EA3DB0-7171-490B-A2D4-DD91C54753A8}" destId="{BABADEF5-7CF9-479A-BB50-8FB48A97F30F}" srcOrd="0" destOrd="0" presId="urn:microsoft.com/office/officeart/2005/8/layout/venn3"/>
    <dgm:cxn modelId="{0D5DC0DD-0D57-49A6-BF14-5D5D655FE3BB}" type="presParOf" srcId="{C6EA3DB0-7171-490B-A2D4-DD91C54753A8}" destId="{A7E7C785-B3CA-4C29-8D0B-1C66AF46BA06}" srcOrd="1" destOrd="0" presId="urn:microsoft.com/office/officeart/2005/8/layout/venn3"/>
    <dgm:cxn modelId="{88DB2FDB-4903-4EC6-923C-B0678908E29F}" type="presParOf" srcId="{C6EA3DB0-7171-490B-A2D4-DD91C54753A8}" destId="{BA090286-BC4A-464D-A090-E0652EC7A6A9}" srcOrd="2" destOrd="0" presId="urn:microsoft.com/office/officeart/2005/8/layout/venn3"/>
    <dgm:cxn modelId="{EEDE88A9-3FE6-4337-8EFF-612BB1EE68A7}" type="presParOf" srcId="{C6EA3DB0-7171-490B-A2D4-DD91C54753A8}" destId="{66068903-45D3-48E4-9E0E-EC6A998D8F35}" srcOrd="3" destOrd="0" presId="urn:microsoft.com/office/officeart/2005/8/layout/venn3"/>
    <dgm:cxn modelId="{1EA60914-CCB6-42EA-88D4-0E3558018BF4}" type="presParOf" srcId="{C6EA3DB0-7171-490B-A2D4-DD91C54753A8}" destId="{35E8B11F-92D2-4FD6-BD74-CC9F314883C4}" srcOrd="4" destOrd="0" presId="urn:microsoft.com/office/officeart/2005/8/layout/venn3"/>
    <dgm:cxn modelId="{935CE7D8-4F9B-4F31-A428-B0ACBBFBAADE}" type="presParOf" srcId="{C6EA3DB0-7171-490B-A2D4-DD91C54753A8}" destId="{287C185B-2E0C-4FBE-9036-37C7260E37AB}" srcOrd="5" destOrd="0" presId="urn:microsoft.com/office/officeart/2005/8/layout/venn3"/>
    <dgm:cxn modelId="{92729EBD-ED4A-43CC-AB32-9B60CE27C758}" type="presParOf" srcId="{C6EA3DB0-7171-490B-A2D4-DD91C54753A8}" destId="{C6378358-E508-4123-AEC5-9D2E39E7BB38}" srcOrd="6"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420670-0F63-4178-9887-B3DFA901C2D1}" type="doc">
      <dgm:prSet loTypeId="urn:microsoft.com/office/officeart/2005/8/layout/hProcess7#1" loCatId="list" qsTypeId="urn:microsoft.com/office/officeart/2005/8/quickstyle/simple1" qsCatId="simple" csTypeId="urn:microsoft.com/office/officeart/2005/8/colors/accent6_5" csCatId="accent6" phldr="1"/>
      <dgm:spPr/>
      <dgm:t>
        <a:bodyPr/>
        <a:lstStyle/>
        <a:p>
          <a:endParaRPr lang="en-GB"/>
        </a:p>
      </dgm:t>
    </dgm:pt>
    <dgm:pt modelId="{AF35DE5F-473A-46A4-B2D6-DE6C7EB11106}">
      <dgm:prSet phldrT="[Text]" phldr="1"/>
      <dgm:spPr/>
      <dgm:t>
        <a:bodyPr/>
        <a:lstStyle/>
        <a:p>
          <a:endParaRPr lang="en-GB" dirty="0"/>
        </a:p>
      </dgm:t>
    </dgm:pt>
    <dgm:pt modelId="{0FCD7030-5DF3-4469-A1D6-3479A0C433F0}" type="parTrans" cxnId="{A9E3E65E-AAD8-4D8C-98D2-7757F3AE6CC7}">
      <dgm:prSet/>
      <dgm:spPr/>
      <dgm:t>
        <a:bodyPr/>
        <a:lstStyle/>
        <a:p>
          <a:endParaRPr lang="en-GB"/>
        </a:p>
      </dgm:t>
    </dgm:pt>
    <dgm:pt modelId="{118377AB-73A0-4F4D-861F-4B0B39D7ED33}" type="sibTrans" cxnId="{A9E3E65E-AAD8-4D8C-98D2-7757F3AE6CC7}">
      <dgm:prSet/>
      <dgm:spPr/>
      <dgm:t>
        <a:bodyPr/>
        <a:lstStyle/>
        <a:p>
          <a:endParaRPr lang="en-GB"/>
        </a:p>
      </dgm:t>
    </dgm:pt>
    <dgm:pt modelId="{FB99F3D7-C249-4BA8-A7B1-B2664EC4094F}">
      <dgm:prSet phldrT="[Text]" phldr="1"/>
      <dgm:spPr/>
      <dgm:t>
        <a:bodyPr/>
        <a:lstStyle/>
        <a:p>
          <a:endParaRPr lang="en-GB" dirty="0"/>
        </a:p>
      </dgm:t>
    </dgm:pt>
    <dgm:pt modelId="{CC63C082-08E0-4CE8-928F-98491E729987}" type="parTrans" cxnId="{709344D6-39AD-4DC4-BBDD-9C7D5337FBF3}">
      <dgm:prSet/>
      <dgm:spPr/>
      <dgm:t>
        <a:bodyPr/>
        <a:lstStyle/>
        <a:p>
          <a:endParaRPr lang="en-GB"/>
        </a:p>
      </dgm:t>
    </dgm:pt>
    <dgm:pt modelId="{A2A692E6-3B55-4894-9E2C-D8A89A830040}" type="sibTrans" cxnId="{709344D6-39AD-4DC4-BBDD-9C7D5337FBF3}">
      <dgm:prSet/>
      <dgm:spPr/>
      <dgm:t>
        <a:bodyPr/>
        <a:lstStyle/>
        <a:p>
          <a:endParaRPr lang="en-GB"/>
        </a:p>
      </dgm:t>
    </dgm:pt>
    <dgm:pt modelId="{FDB43586-0569-42FE-911A-3EC430E21066}">
      <dgm:prSet phldrT="[Text]" custT="1"/>
      <dgm:spPr/>
      <dgm:t>
        <a:bodyPr/>
        <a:lstStyle/>
        <a:p>
          <a:endParaRPr lang="en-GB" sz="1800" dirty="0" smtClean="0"/>
        </a:p>
        <a:p>
          <a:r>
            <a:rPr lang="en-GB" sz="1800" dirty="0" smtClean="0"/>
            <a:t>Questioning</a:t>
          </a:r>
        </a:p>
        <a:p>
          <a:r>
            <a:rPr lang="en-GB" sz="1800" dirty="0" smtClean="0"/>
            <a:t>and</a:t>
          </a:r>
        </a:p>
        <a:p>
          <a:r>
            <a:rPr lang="en-GB" sz="1800" dirty="0" smtClean="0"/>
            <a:t>explaining</a:t>
          </a:r>
          <a:endParaRPr lang="en-GB" sz="1800" dirty="0"/>
        </a:p>
      </dgm:t>
    </dgm:pt>
    <dgm:pt modelId="{0ED5CDF8-9077-4A0A-B8AB-F131C0A1CE5A}" type="parTrans" cxnId="{54723A73-0D78-4015-B0DA-114A6B1F19EF}">
      <dgm:prSet/>
      <dgm:spPr/>
      <dgm:t>
        <a:bodyPr/>
        <a:lstStyle/>
        <a:p>
          <a:endParaRPr lang="en-GB"/>
        </a:p>
      </dgm:t>
    </dgm:pt>
    <dgm:pt modelId="{16F902D9-170D-4A3D-A9C5-108401DC1F41}" type="sibTrans" cxnId="{54723A73-0D78-4015-B0DA-114A6B1F19EF}">
      <dgm:prSet/>
      <dgm:spPr/>
      <dgm:t>
        <a:bodyPr/>
        <a:lstStyle/>
        <a:p>
          <a:endParaRPr lang="en-GB"/>
        </a:p>
      </dgm:t>
    </dgm:pt>
    <dgm:pt modelId="{6F1CE63B-C137-4DBF-9F26-41C21B0835D1}">
      <dgm:prSet phldrT="[Text]" phldr="1"/>
      <dgm:spPr/>
      <dgm:t>
        <a:bodyPr/>
        <a:lstStyle/>
        <a:p>
          <a:endParaRPr lang="en-GB" dirty="0"/>
        </a:p>
      </dgm:t>
    </dgm:pt>
    <dgm:pt modelId="{784D421B-7005-4145-9264-76EA53EA3C4A}" type="parTrans" cxnId="{CCD0B1F1-127A-44F3-A9DD-C40AF167AE56}">
      <dgm:prSet/>
      <dgm:spPr/>
      <dgm:t>
        <a:bodyPr/>
        <a:lstStyle/>
        <a:p>
          <a:endParaRPr lang="en-GB"/>
        </a:p>
      </dgm:t>
    </dgm:pt>
    <dgm:pt modelId="{28ED625C-89CE-4B57-9246-EEB95150FDF5}" type="sibTrans" cxnId="{CCD0B1F1-127A-44F3-A9DD-C40AF167AE56}">
      <dgm:prSet/>
      <dgm:spPr/>
      <dgm:t>
        <a:bodyPr/>
        <a:lstStyle/>
        <a:p>
          <a:endParaRPr lang="en-GB"/>
        </a:p>
      </dgm:t>
    </dgm:pt>
    <dgm:pt modelId="{ADE7C20C-F16C-421C-AC44-041243EAC275}">
      <dgm:prSet phldrT="[Text]" custT="1"/>
      <dgm:spPr/>
      <dgm:t>
        <a:bodyPr/>
        <a:lstStyle/>
        <a:p>
          <a:r>
            <a:rPr lang="en-GB" sz="1800" dirty="0" smtClean="0"/>
            <a:t>Taking a patient-centred approach</a:t>
          </a:r>
        </a:p>
        <a:p>
          <a:endParaRPr lang="en-GB" sz="1800" dirty="0" smtClean="0"/>
        </a:p>
        <a:p>
          <a:r>
            <a:rPr lang="en-GB" sz="1800" dirty="0" smtClean="0"/>
            <a:t>Closing</a:t>
          </a:r>
          <a:endParaRPr lang="en-GB" sz="1800" dirty="0"/>
        </a:p>
      </dgm:t>
    </dgm:pt>
    <dgm:pt modelId="{0CB4D485-9834-4A50-8A9A-54E708E15BDC}" type="parTrans" cxnId="{9028F64C-CE98-4F73-A503-0767288ADC3A}">
      <dgm:prSet/>
      <dgm:spPr/>
      <dgm:t>
        <a:bodyPr/>
        <a:lstStyle/>
        <a:p>
          <a:endParaRPr lang="en-GB"/>
        </a:p>
      </dgm:t>
    </dgm:pt>
    <dgm:pt modelId="{629FFB1B-1B31-4EB7-8C87-97E627CEDD3D}" type="sibTrans" cxnId="{9028F64C-CE98-4F73-A503-0767288ADC3A}">
      <dgm:prSet/>
      <dgm:spPr/>
      <dgm:t>
        <a:bodyPr/>
        <a:lstStyle/>
        <a:p>
          <a:endParaRPr lang="en-GB"/>
        </a:p>
      </dgm:t>
    </dgm:pt>
    <dgm:pt modelId="{92EBE337-069D-4074-9C62-334C8EDD70AA}">
      <dgm:prSet phldrT="[Text]" custT="1"/>
      <dgm:spPr/>
      <dgm:t>
        <a:bodyPr/>
        <a:lstStyle/>
        <a:p>
          <a:endParaRPr lang="en-GB" sz="1800" dirty="0" smtClean="0"/>
        </a:p>
        <a:p>
          <a:r>
            <a:rPr lang="en-GB" sz="1800" dirty="0" smtClean="0"/>
            <a:t>Welcoming</a:t>
          </a:r>
        </a:p>
        <a:p>
          <a:endParaRPr lang="en-GB" sz="1800" dirty="0" smtClean="0"/>
        </a:p>
        <a:p>
          <a:r>
            <a:rPr lang="en-GB" sz="1800" dirty="0" smtClean="0"/>
            <a:t>Building relationships</a:t>
          </a:r>
        </a:p>
      </dgm:t>
    </dgm:pt>
    <dgm:pt modelId="{767897B1-32B1-48B4-AA2B-6FF4AC0A0B85}" type="sibTrans" cxnId="{52B8A8F9-D68A-4237-9DBE-71501A3A7123}">
      <dgm:prSet/>
      <dgm:spPr/>
      <dgm:t>
        <a:bodyPr/>
        <a:lstStyle/>
        <a:p>
          <a:endParaRPr lang="en-GB"/>
        </a:p>
      </dgm:t>
    </dgm:pt>
    <dgm:pt modelId="{A72452B0-2A50-4CCA-9762-57A9BC45DAC8}" type="parTrans" cxnId="{52B8A8F9-D68A-4237-9DBE-71501A3A7123}">
      <dgm:prSet/>
      <dgm:spPr/>
      <dgm:t>
        <a:bodyPr/>
        <a:lstStyle/>
        <a:p>
          <a:endParaRPr lang="en-GB"/>
        </a:p>
      </dgm:t>
    </dgm:pt>
    <dgm:pt modelId="{AD3B1AE1-5741-421B-BD9C-CF25EE36D007}" type="pres">
      <dgm:prSet presAssocID="{EA420670-0F63-4178-9887-B3DFA901C2D1}" presName="Name0" presStyleCnt="0">
        <dgm:presLayoutVars>
          <dgm:dir/>
          <dgm:animLvl val="lvl"/>
          <dgm:resizeHandles val="exact"/>
        </dgm:presLayoutVars>
      </dgm:prSet>
      <dgm:spPr/>
      <dgm:t>
        <a:bodyPr/>
        <a:lstStyle/>
        <a:p>
          <a:endParaRPr lang="en-GB"/>
        </a:p>
      </dgm:t>
    </dgm:pt>
    <dgm:pt modelId="{EC74A4FC-86CC-4B69-94A1-7CF65DFF2A7C}" type="pres">
      <dgm:prSet presAssocID="{AF35DE5F-473A-46A4-B2D6-DE6C7EB11106}" presName="compositeNode" presStyleCnt="0">
        <dgm:presLayoutVars>
          <dgm:bulletEnabled val="1"/>
        </dgm:presLayoutVars>
      </dgm:prSet>
      <dgm:spPr/>
    </dgm:pt>
    <dgm:pt modelId="{7CBB3807-1B11-49FB-B44E-F8193ECBAE61}" type="pres">
      <dgm:prSet presAssocID="{AF35DE5F-473A-46A4-B2D6-DE6C7EB11106}" presName="bgRect" presStyleLbl="node1" presStyleIdx="0" presStyleCnt="3" custLinFactNeighborX="-3650" custLinFactNeighborY="3704"/>
      <dgm:spPr/>
      <dgm:t>
        <a:bodyPr/>
        <a:lstStyle/>
        <a:p>
          <a:endParaRPr lang="en-GB"/>
        </a:p>
      </dgm:t>
    </dgm:pt>
    <dgm:pt modelId="{58C9538C-E355-4F89-91B9-1099BDF1703B}" type="pres">
      <dgm:prSet presAssocID="{AF35DE5F-473A-46A4-B2D6-DE6C7EB11106}" presName="parentNode" presStyleLbl="node1" presStyleIdx="0" presStyleCnt="3">
        <dgm:presLayoutVars>
          <dgm:chMax val="0"/>
          <dgm:bulletEnabled val="1"/>
        </dgm:presLayoutVars>
      </dgm:prSet>
      <dgm:spPr/>
      <dgm:t>
        <a:bodyPr/>
        <a:lstStyle/>
        <a:p>
          <a:endParaRPr lang="en-GB"/>
        </a:p>
      </dgm:t>
    </dgm:pt>
    <dgm:pt modelId="{F5823B0E-65FC-4267-BA79-73401C927498}" type="pres">
      <dgm:prSet presAssocID="{AF35DE5F-473A-46A4-B2D6-DE6C7EB11106}" presName="childNode" presStyleLbl="node1" presStyleIdx="0" presStyleCnt="3">
        <dgm:presLayoutVars>
          <dgm:bulletEnabled val="1"/>
        </dgm:presLayoutVars>
      </dgm:prSet>
      <dgm:spPr/>
      <dgm:t>
        <a:bodyPr/>
        <a:lstStyle/>
        <a:p>
          <a:endParaRPr lang="en-GB"/>
        </a:p>
      </dgm:t>
    </dgm:pt>
    <dgm:pt modelId="{28F6AB53-5AD3-49A9-84CF-EBF6B52505D7}" type="pres">
      <dgm:prSet presAssocID="{118377AB-73A0-4F4D-861F-4B0B39D7ED33}" presName="hSp" presStyleCnt="0"/>
      <dgm:spPr/>
    </dgm:pt>
    <dgm:pt modelId="{5AAA8913-2102-4ABE-9792-3C60F9B32C1B}" type="pres">
      <dgm:prSet presAssocID="{118377AB-73A0-4F4D-861F-4B0B39D7ED33}" presName="vProcSp" presStyleCnt="0"/>
      <dgm:spPr/>
    </dgm:pt>
    <dgm:pt modelId="{1C75476D-A7B5-4072-89CA-A5A48F951EB6}" type="pres">
      <dgm:prSet presAssocID="{118377AB-73A0-4F4D-861F-4B0B39D7ED33}" presName="vSp1" presStyleCnt="0"/>
      <dgm:spPr/>
    </dgm:pt>
    <dgm:pt modelId="{7E841F57-0446-41A4-B942-D28ABB155915}" type="pres">
      <dgm:prSet presAssocID="{118377AB-73A0-4F4D-861F-4B0B39D7ED33}" presName="simulatedConn" presStyleLbl="solidFgAcc1" presStyleIdx="0" presStyleCnt="2"/>
      <dgm:spPr/>
    </dgm:pt>
    <dgm:pt modelId="{E41788A0-1DCF-45E0-A3EF-004BE7BA1453}" type="pres">
      <dgm:prSet presAssocID="{118377AB-73A0-4F4D-861F-4B0B39D7ED33}" presName="vSp2" presStyleCnt="0"/>
      <dgm:spPr/>
    </dgm:pt>
    <dgm:pt modelId="{36317E37-6934-46DA-ABB8-BB018DDCA098}" type="pres">
      <dgm:prSet presAssocID="{118377AB-73A0-4F4D-861F-4B0B39D7ED33}" presName="sibTrans" presStyleCnt="0"/>
      <dgm:spPr/>
    </dgm:pt>
    <dgm:pt modelId="{4C69E25B-D05B-4C13-B665-63A898A4CE52}" type="pres">
      <dgm:prSet presAssocID="{FB99F3D7-C249-4BA8-A7B1-B2664EC4094F}" presName="compositeNode" presStyleCnt="0">
        <dgm:presLayoutVars>
          <dgm:bulletEnabled val="1"/>
        </dgm:presLayoutVars>
      </dgm:prSet>
      <dgm:spPr/>
    </dgm:pt>
    <dgm:pt modelId="{5AA6F31A-3CB2-4E16-A633-7833761DE143}" type="pres">
      <dgm:prSet presAssocID="{FB99F3D7-C249-4BA8-A7B1-B2664EC4094F}" presName="bgRect" presStyleLbl="node1" presStyleIdx="1" presStyleCnt="3"/>
      <dgm:spPr/>
      <dgm:t>
        <a:bodyPr/>
        <a:lstStyle/>
        <a:p>
          <a:endParaRPr lang="en-GB"/>
        </a:p>
      </dgm:t>
    </dgm:pt>
    <dgm:pt modelId="{0743E6C2-F199-4977-8DE2-5840CA21E6D4}" type="pres">
      <dgm:prSet presAssocID="{FB99F3D7-C249-4BA8-A7B1-B2664EC4094F}" presName="parentNode" presStyleLbl="node1" presStyleIdx="1" presStyleCnt="3">
        <dgm:presLayoutVars>
          <dgm:chMax val="0"/>
          <dgm:bulletEnabled val="1"/>
        </dgm:presLayoutVars>
      </dgm:prSet>
      <dgm:spPr/>
      <dgm:t>
        <a:bodyPr/>
        <a:lstStyle/>
        <a:p>
          <a:endParaRPr lang="en-GB"/>
        </a:p>
      </dgm:t>
    </dgm:pt>
    <dgm:pt modelId="{2713CAA2-50E5-451F-AE29-1B8F8F018286}" type="pres">
      <dgm:prSet presAssocID="{FB99F3D7-C249-4BA8-A7B1-B2664EC4094F}" presName="childNode" presStyleLbl="node1" presStyleIdx="1" presStyleCnt="3">
        <dgm:presLayoutVars>
          <dgm:bulletEnabled val="1"/>
        </dgm:presLayoutVars>
      </dgm:prSet>
      <dgm:spPr/>
      <dgm:t>
        <a:bodyPr/>
        <a:lstStyle/>
        <a:p>
          <a:endParaRPr lang="en-GB"/>
        </a:p>
      </dgm:t>
    </dgm:pt>
    <dgm:pt modelId="{DB6B4C5C-1787-4337-BC62-5B91FE887C77}" type="pres">
      <dgm:prSet presAssocID="{A2A692E6-3B55-4894-9E2C-D8A89A830040}" presName="hSp" presStyleCnt="0"/>
      <dgm:spPr/>
    </dgm:pt>
    <dgm:pt modelId="{ACB30C49-BE41-43E0-A580-863A384733F2}" type="pres">
      <dgm:prSet presAssocID="{A2A692E6-3B55-4894-9E2C-D8A89A830040}" presName="vProcSp" presStyleCnt="0"/>
      <dgm:spPr/>
    </dgm:pt>
    <dgm:pt modelId="{266CFC28-4DF4-410F-8178-AFE364B2C973}" type="pres">
      <dgm:prSet presAssocID="{A2A692E6-3B55-4894-9E2C-D8A89A830040}" presName="vSp1" presStyleCnt="0"/>
      <dgm:spPr/>
    </dgm:pt>
    <dgm:pt modelId="{47253DF3-76CC-425E-B953-C51BAF2A5820}" type="pres">
      <dgm:prSet presAssocID="{A2A692E6-3B55-4894-9E2C-D8A89A830040}" presName="simulatedConn" presStyleLbl="solidFgAcc1" presStyleIdx="1" presStyleCnt="2"/>
      <dgm:spPr/>
    </dgm:pt>
    <dgm:pt modelId="{99EA248A-E7E8-4B11-933B-79806977B0B5}" type="pres">
      <dgm:prSet presAssocID="{A2A692E6-3B55-4894-9E2C-D8A89A830040}" presName="vSp2" presStyleCnt="0"/>
      <dgm:spPr/>
    </dgm:pt>
    <dgm:pt modelId="{CBA366B2-CA14-426D-9959-A2B3862C22FE}" type="pres">
      <dgm:prSet presAssocID="{A2A692E6-3B55-4894-9E2C-D8A89A830040}" presName="sibTrans" presStyleCnt="0"/>
      <dgm:spPr/>
    </dgm:pt>
    <dgm:pt modelId="{FD0B1BE2-9404-4792-94DB-283AA5979E12}" type="pres">
      <dgm:prSet presAssocID="{6F1CE63B-C137-4DBF-9F26-41C21B0835D1}" presName="compositeNode" presStyleCnt="0">
        <dgm:presLayoutVars>
          <dgm:bulletEnabled val="1"/>
        </dgm:presLayoutVars>
      </dgm:prSet>
      <dgm:spPr/>
    </dgm:pt>
    <dgm:pt modelId="{EBFFA10B-0DD3-4300-B1D4-BD6280DD0EB0}" type="pres">
      <dgm:prSet presAssocID="{6F1CE63B-C137-4DBF-9F26-41C21B0835D1}" presName="bgRect" presStyleLbl="node1" presStyleIdx="2" presStyleCnt="3"/>
      <dgm:spPr/>
      <dgm:t>
        <a:bodyPr/>
        <a:lstStyle/>
        <a:p>
          <a:endParaRPr lang="en-GB"/>
        </a:p>
      </dgm:t>
    </dgm:pt>
    <dgm:pt modelId="{2AA6584F-FE8C-4D49-9040-8F5E003E414E}" type="pres">
      <dgm:prSet presAssocID="{6F1CE63B-C137-4DBF-9F26-41C21B0835D1}" presName="parentNode" presStyleLbl="node1" presStyleIdx="2" presStyleCnt="3">
        <dgm:presLayoutVars>
          <dgm:chMax val="0"/>
          <dgm:bulletEnabled val="1"/>
        </dgm:presLayoutVars>
      </dgm:prSet>
      <dgm:spPr/>
      <dgm:t>
        <a:bodyPr/>
        <a:lstStyle/>
        <a:p>
          <a:endParaRPr lang="en-GB"/>
        </a:p>
      </dgm:t>
    </dgm:pt>
    <dgm:pt modelId="{F2E05DC0-2E23-4EC7-AE8F-96EC32A0EA68}" type="pres">
      <dgm:prSet presAssocID="{6F1CE63B-C137-4DBF-9F26-41C21B0835D1}" presName="childNode" presStyleLbl="node1" presStyleIdx="2" presStyleCnt="3">
        <dgm:presLayoutVars>
          <dgm:bulletEnabled val="1"/>
        </dgm:presLayoutVars>
      </dgm:prSet>
      <dgm:spPr/>
      <dgm:t>
        <a:bodyPr/>
        <a:lstStyle/>
        <a:p>
          <a:endParaRPr lang="en-GB"/>
        </a:p>
      </dgm:t>
    </dgm:pt>
  </dgm:ptLst>
  <dgm:cxnLst>
    <dgm:cxn modelId="{473C4A31-0AC1-4F0D-8953-1841A0B8756F}" type="presOf" srcId="{AF35DE5F-473A-46A4-B2D6-DE6C7EB11106}" destId="{58C9538C-E355-4F89-91B9-1099BDF1703B}" srcOrd="1" destOrd="0" presId="urn:microsoft.com/office/officeart/2005/8/layout/hProcess7#1"/>
    <dgm:cxn modelId="{BD633D81-C649-42E3-90F6-385DC728489D}" type="presOf" srcId="{6F1CE63B-C137-4DBF-9F26-41C21B0835D1}" destId="{2AA6584F-FE8C-4D49-9040-8F5E003E414E}" srcOrd="1" destOrd="0" presId="urn:microsoft.com/office/officeart/2005/8/layout/hProcess7#1"/>
    <dgm:cxn modelId="{327E37B0-29E1-4929-99CA-299F98E8726C}" type="presOf" srcId="{FB99F3D7-C249-4BA8-A7B1-B2664EC4094F}" destId="{5AA6F31A-3CB2-4E16-A633-7833761DE143}" srcOrd="0" destOrd="0" presId="urn:microsoft.com/office/officeart/2005/8/layout/hProcess7#1"/>
    <dgm:cxn modelId="{9028F64C-CE98-4F73-A503-0767288ADC3A}" srcId="{6F1CE63B-C137-4DBF-9F26-41C21B0835D1}" destId="{ADE7C20C-F16C-421C-AC44-041243EAC275}" srcOrd="0" destOrd="0" parTransId="{0CB4D485-9834-4A50-8A9A-54E708E15BDC}" sibTransId="{629FFB1B-1B31-4EB7-8C87-97E627CEDD3D}"/>
    <dgm:cxn modelId="{54723A73-0D78-4015-B0DA-114A6B1F19EF}" srcId="{FB99F3D7-C249-4BA8-A7B1-B2664EC4094F}" destId="{FDB43586-0569-42FE-911A-3EC430E21066}" srcOrd="0" destOrd="0" parTransId="{0ED5CDF8-9077-4A0A-B8AB-F131C0A1CE5A}" sibTransId="{16F902D9-170D-4A3D-A9C5-108401DC1F41}"/>
    <dgm:cxn modelId="{A1C69E63-62E9-43B1-B647-DDAA2DC52BCC}" type="presOf" srcId="{EA420670-0F63-4178-9887-B3DFA901C2D1}" destId="{AD3B1AE1-5741-421B-BD9C-CF25EE36D007}" srcOrd="0" destOrd="0" presId="urn:microsoft.com/office/officeart/2005/8/layout/hProcess7#1"/>
    <dgm:cxn modelId="{85471EC0-0779-4938-B995-E8692B3113EF}" type="presOf" srcId="{92EBE337-069D-4074-9C62-334C8EDD70AA}" destId="{F5823B0E-65FC-4267-BA79-73401C927498}" srcOrd="0" destOrd="0" presId="urn:microsoft.com/office/officeart/2005/8/layout/hProcess7#1"/>
    <dgm:cxn modelId="{CD2C67F0-BDB9-493F-A62A-F8FE4A2329ED}" type="presOf" srcId="{ADE7C20C-F16C-421C-AC44-041243EAC275}" destId="{F2E05DC0-2E23-4EC7-AE8F-96EC32A0EA68}" srcOrd="0" destOrd="0" presId="urn:microsoft.com/office/officeart/2005/8/layout/hProcess7#1"/>
    <dgm:cxn modelId="{266BCD15-9C57-420C-A2B6-4AB0C9504BD6}" type="presOf" srcId="{FB99F3D7-C249-4BA8-A7B1-B2664EC4094F}" destId="{0743E6C2-F199-4977-8DE2-5840CA21E6D4}" srcOrd="1" destOrd="0" presId="urn:microsoft.com/office/officeart/2005/8/layout/hProcess7#1"/>
    <dgm:cxn modelId="{52B8A8F9-D68A-4237-9DBE-71501A3A7123}" srcId="{AF35DE5F-473A-46A4-B2D6-DE6C7EB11106}" destId="{92EBE337-069D-4074-9C62-334C8EDD70AA}" srcOrd="0" destOrd="0" parTransId="{A72452B0-2A50-4CCA-9762-57A9BC45DAC8}" sibTransId="{767897B1-32B1-48B4-AA2B-6FF4AC0A0B85}"/>
    <dgm:cxn modelId="{A9E3E65E-AAD8-4D8C-98D2-7757F3AE6CC7}" srcId="{EA420670-0F63-4178-9887-B3DFA901C2D1}" destId="{AF35DE5F-473A-46A4-B2D6-DE6C7EB11106}" srcOrd="0" destOrd="0" parTransId="{0FCD7030-5DF3-4469-A1D6-3479A0C433F0}" sibTransId="{118377AB-73A0-4F4D-861F-4B0B39D7ED33}"/>
    <dgm:cxn modelId="{188A096C-878D-4E72-9DC2-B74201137FC9}" type="presOf" srcId="{AF35DE5F-473A-46A4-B2D6-DE6C7EB11106}" destId="{7CBB3807-1B11-49FB-B44E-F8193ECBAE61}" srcOrd="0" destOrd="0" presId="urn:microsoft.com/office/officeart/2005/8/layout/hProcess7#1"/>
    <dgm:cxn modelId="{D787EE47-7C14-4497-94B6-57C20B2B7B8C}" type="presOf" srcId="{6F1CE63B-C137-4DBF-9F26-41C21B0835D1}" destId="{EBFFA10B-0DD3-4300-B1D4-BD6280DD0EB0}" srcOrd="0" destOrd="0" presId="urn:microsoft.com/office/officeart/2005/8/layout/hProcess7#1"/>
    <dgm:cxn modelId="{709344D6-39AD-4DC4-BBDD-9C7D5337FBF3}" srcId="{EA420670-0F63-4178-9887-B3DFA901C2D1}" destId="{FB99F3D7-C249-4BA8-A7B1-B2664EC4094F}" srcOrd="1" destOrd="0" parTransId="{CC63C082-08E0-4CE8-928F-98491E729987}" sibTransId="{A2A692E6-3B55-4894-9E2C-D8A89A830040}"/>
    <dgm:cxn modelId="{CCD0B1F1-127A-44F3-A9DD-C40AF167AE56}" srcId="{EA420670-0F63-4178-9887-B3DFA901C2D1}" destId="{6F1CE63B-C137-4DBF-9F26-41C21B0835D1}" srcOrd="2" destOrd="0" parTransId="{784D421B-7005-4145-9264-76EA53EA3C4A}" sibTransId="{28ED625C-89CE-4B57-9246-EEB95150FDF5}"/>
    <dgm:cxn modelId="{198ADCE3-E9DE-491F-BA66-1C130FE9C131}" type="presOf" srcId="{FDB43586-0569-42FE-911A-3EC430E21066}" destId="{2713CAA2-50E5-451F-AE29-1B8F8F018286}" srcOrd="0" destOrd="0" presId="urn:microsoft.com/office/officeart/2005/8/layout/hProcess7#1"/>
    <dgm:cxn modelId="{126A5D67-228C-4E78-AC3C-F332A90F2B9F}" type="presParOf" srcId="{AD3B1AE1-5741-421B-BD9C-CF25EE36D007}" destId="{EC74A4FC-86CC-4B69-94A1-7CF65DFF2A7C}" srcOrd="0" destOrd="0" presId="urn:microsoft.com/office/officeart/2005/8/layout/hProcess7#1"/>
    <dgm:cxn modelId="{15F13F68-CBEC-4174-8CD7-72D1AE41E116}" type="presParOf" srcId="{EC74A4FC-86CC-4B69-94A1-7CF65DFF2A7C}" destId="{7CBB3807-1B11-49FB-B44E-F8193ECBAE61}" srcOrd="0" destOrd="0" presId="urn:microsoft.com/office/officeart/2005/8/layout/hProcess7#1"/>
    <dgm:cxn modelId="{D895BA62-F5A7-4556-9BE9-34837D56F2B7}" type="presParOf" srcId="{EC74A4FC-86CC-4B69-94A1-7CF65DFF2A7C}" destId="{58C9538C-E355-4F89-91B9-1099BDF1703B}" srcOrd="1" destOrd="0" presId="urn:microsoft.com/office/officeart/2005/8/layout/hProcess7#1"/>
    <dgm:cxn modelId="{7247C089-6A00-4ECE-85FA-4365805B3352}" type="presParOf" srcId="{EC74A4FC-86CC-4B69-94A1-7CF65DFF2A7C}" destId="{F5823B0E-65FC-4267-BA79-73401C927498}" srcOrd="2" destOrd="0" presId="urn:microsoft.com/office/officeart/2005/8/layout/hProcess7#1"/>
    <dgm:cxn modelId="{A4C37216-1E45-4E82-B3AF-3D06E3C32F73}" type="presParOf" srcId="{AD3B1AE1-5741-421B-BD9C-CF25EE36D007}" destId="{28F6AB53-5AD3-49A9-84CF-EBF6B52505D7}" srcOrd="1" destOrd="0" presId="urn:microsoft.com/office/officeart/2005/8/layout/hProcess7#1"/>
    <dgm:cxn modelId="{39A28741-233D-412F-A100-FF8E87B7FB91}" type="presParOf" srcId="{AD3B1AE1-5741-421B-BD9C-CF25EE36D007}" destId="{5AAA8913-2102-4ABE-9792-3C60F9B32C1B}" srcOrd="2" destOrd="0" presId="urn:microsoft.com/office/officeart/2005/8/layout/hProcess7#1"/>
    <dgm:cxn modelId="{A8504D00-B037-4B2D-B78C-95ED2B287A16}" type="presParOf" srcId="{5AAA8913-2102-4ABE-9792-3C60F9B32C1B}" destId="{1C75476D-A7B5-4072-89CA-A5A48F951EB6}" srcOrd="0" destOrd="0" presId="urn:microsoft.com/office/officeart/2005/8/layout/hProcess7#1"/>
    <dgm:cxn modelId="{E322401B-48D2-4BA1-A7C5-FF1DD6000DC4}" type="presParOf" srcId="{5AAA8913-2102-4ABE-9792-3C60F9B32C1B}" destId="{7E841F57-0446-41A4-B942-D28ABB155915}" srcOrd="1" destOrd="0" presId="urn:microsoft.com/office/officeart/2005/8/layout/hProcess7#1"/>
    <dgm:cxn modelId="{7F0ECB3A-96EE-462F-96CD-15650CB94A88}" type="presParOf" srcId="{5AAA8913-2102-4ABE-9792-3C60F9B32C1B}" destId="{E41788A0-1DCF-45E0-A3EF-004BE7BA1453}" srcOrd="2" destOrd="0" presId="urn:microsoft.com/office/officeart/2005/8/layout/hProcess7#1"/>
    <dgm:cxn modelId="{75073510-2F32-4F70-BE71-8FEB29AE1A00}" type="presParOf" srcId="{AD3B1AE1-5741-421B-BD9C-CF25EE36D007}" destId="{36317E37-6934-46DA-ABB8-BB018DDCA098}" srcOrd="3" destOrd="0" presId="urn:microsoft.com/office/officeart/2005/8/layout/hProcess7#1"/>
    <dgm:cxn modelId="{DAE33CEC-7E78-4328-BD82-D1B4FB38DE25}" type="presParOf" srcId="{AD3B1AE1-5741-421B-BD9C-CF25EE36D007}" destId="{4C69E25B-D05B-4C13-B665-63A898A4CE52}" srcOrd="4" destOrd="0" presId="urn:microsoft.com/office/officeart/2005/8/layout/hProcess7#1"/>
    <dgm:cxn modelId="{C60AF09A-67F4-4A4A-996A-BDA9B475CAAA}" type="presParOf" srcId="{4C69E25B-D05B-4C13-B665-63A898A4CE52}" destId="{5AA6F31A-3CB2-4E16-A633-7833761DE143}" srcOrd="0" destOrd="0" presId="urn:microsoft.com/office/officeart/2005/8/layout/hProcess7#1"/>
    <dgm:cxn modelId="{1158B6BE-FE8C-409B-B5A9-B147098D5717}" type="presParOf" srcId="{4C69E25B-D05B-4C13-B665-63A898A4CE52}" destId="{0743E6C2-F199-4977-8DE2-5840CA21E6D4}" srcOrd="1" destOrd="0" presId="urn:microsoft.com/office/officeart/2005/8/layout/hProcess7#1"/>
    <dgm:cxn modelId="{9C46E7C3-EF69-4426-8023-E004B9258757}" type="presParOf" srcId="{4C69E25B-D05B-4C13-B665-63A898A4CE52}" destId="{2713CAA2-50E5-451F-AE29-1B8F8F018286}" srcOrd="2" destOrd="0" presId="urn:microsoft.com/office/officeart/2005/8/layout/hProcess7#1"/>
    <dgm:cxn modelId="{8C186E1F-0929-4DAA-855D-591804361F63}" type="presParOf" srcId="{AD3B1AE1-5741-421B-BD9C-CF25EE36D007}" destId="{DB6B4C5C-1787-4337-BC62-5B91FE887C77}" srcOrd="5" destOrd="0" presId="urn:microsoft.com/office/officeart/2005/8/layout/hProcess7#1"/>
    <dgm:cxn modelId="{66CDAA1D-0044-4002-89F0-177656857148}" type="presParOf" srcId="{AD3B1AE1-5741-421B-BD9C-CF25EE36D007}" destId="{ACB30C49-BE41-43E0-A580-863A384733F2}" srcOrd="6" destOrd="0" presId="urn:microsoft.com/office/officeart/2005/8/layout/hProcess7#1"/>
    <dgm:cxn modelId="{0B4D65EB-D63B-4D3E-963C-6CDB1F5C8270}" type="presParOf" srcId="{ACB30C49-BE41-43E0-A580-863A384733F2}" destId="{266CFC28-4DF4-410F-8178-AFE364B2C973}" srcOrd="0" destOrd="0" presId="urn:microsoft.com/office/officeart/2005/8/layout/hProcess7#1"/>
    <dgm:cxn modelId="{1E9CA78E-1B4B-4591-B5CA-AE7E72C964BF}" type="presParOf" srcId="{ACB30C49-BE41-43E0-A580-863A384733F2}" destId="{47253DF3-76CC-425E-B953-C51BAF2A5820}" srcOrd="1" destOrd="0" presId="urn:microsoft.com/office/officeart/2005/8/layout/hProcess7#1"/>
    <dgm:cxn modelId="{4576C65E-6D9B-44AF-87F9-FC422F1141E4}" type="presParOf" srcId="{ACB30C49-BE41-43E0-A580-863A384733F2}" destId="{99EA248A-E7E8-4B11-933B-79806977B0B5}" srcOrd="2" destOrd="0" presId="urn:microsoft.com/office/officeart/2005/8/layout/hProcess7#1"/>
    <dgm:cxn modelId="{26D5DB06-D41B-498A-A6E5-EB415AEA0C9E}" type="presParOf" srcId="{AD3B1AE1-5741-421B-BD9C-CF25EE36D007}" destId="{CBA366B2-CA14-426D-9959-A2B3862C22FE}" srcOrd="7" destOrd="0" presId="urn:microsoft.com/office/officeart/2005/8/layout/hProcess7#1"/>
    <dgm:cxn modelId="{A5152A38-8883-45BB-B6DD-D2449B1A585D}" type="presParOf" srcId="{AD3B1AE1-5741-421B-BD9C-CF25EE36D007}" destId="{FD0B1BE2-9404-4792-94DB-283AA5979E12}" srcOrd="8" destOrd="0" presId="urn:microsoft.com/office/officeart/2005/8/layout/hProcess7#1"/>
    <dgm:cxn modelId="{3C0F6EA5-DBB2-4A5C-8243-83F6702EA94F}" type="presParOf" srcId="{FD0B1BE2-9404-4792-94DB-283AA5979E12}" destId="{EBFFA10B-0DD3-4300-B1D4-BD6280DD0EB0}" srcOrd="0" destOrd="0" presId="urn:microsoft.com/office/officeart/2005/8/layout/hProcess7#1"/>
    <dgm:cxn modelId="{A812179D-020E-498D-BF0B-6678239B18DC}" type="presParOf" srcId="{FD0B1BE2-9404-4792-94DB-283AA5979E12}" destId="{2AA6584F-FE8C-4D49-9040-8F5E003E414E}" srcOrd="1" destOrd="0" presId="urn:microsoft.com/office/officeart/2005/8/layout/hProcess7#1"/>
    <dgm:cxn modelId="{87B41123-B82B-49B9-968E-BDB4D938DE0D}" type="presParOf" srcId="{FD0B1BE2-9404-4792-94DB-283AA5979E12}" destId="{F2E05DC0-2E23-4EC7-AE8F-96EC32A0EA68}" srcOrd="2" destOrd="0" presId="urn:microsoft.com/office/officeart/2005/8/layout/hProcess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4E971E-974B-42C5-9A99-5C340B0B8A10}">
      <dsp:nvSpPr>
        <dsp:cNvPr id="0" name=""/>
        <dsp:cNvSpPr/>
      </dsp:nvSpPr>
      <dsp:spPr>
        <a:xfrm>
          <a:off x="3550882" y="0"/>
          <a:ext cx="1732992" cy="1733256"/>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CDD709-F7E2-4E5A-8726-E95319BC7155}">
      <dsp:nvSpPr>
        <dsp:cNvPr id="0" name=""/>
        <dsp:cNvSpPr/>
      </dsp:nvSpPr>
      <dsp:spPr>
        <a:xfrm>
          <a:off x="3933930" y="625758"/>
          <a:ext cx="962990" cy="481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1" kern="1200" dirty="0" smtClean="0"/>
            <a:t>Words</a:t>
          </a:r>
          <a:endParaRPr lang="en-GB" sz="1200" b="1" kern="1200" dirty="0"/>
        </a:p>
      </dsp:txBody>
      <dsp:txXfrm>
        <a:off x="3933930" y="625758"/>
        <a:ext cx="962990" cy="481380"/>
      </dsp:txXfrm>
    </dsp:sp>
    <dsp:sp modelId="{4BDFF619-7FE5-4774-B490-C399D83599A7}">
      <dsp:nvSpPr>
        <dsp:cNvPr id="0" name=""/>
        <dsp:cNvSpPr/>
      </dsp:nvSpPr>
      <dsp:spPr>
        <a:xfrm>
          <a:off x="3069549" y="995884"/>
          <a:ext cx="1732992" cy="1733256"/>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F6B14A-C1FB-4BC9-8AF1-6F042AB6F9D5}">
      <dsp:nvSpPr>
        <dsp:cNvPr id="0" name=""/>
        <dsp:cNvSpPr/>
      </dsp:nvSpPr>
      <dsp:spPr>
        <a:xfrm>
          <a:off x="3454550" y="1627403"/>
          <a:ext cx="962990" cy="481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1" kern="1200" dirty="0" smtClean="0"/>
            <a:t>Tone of voice</a:t>
          </a:r>
          <a:endParaRPr lang="en-GB" sz="1200" b="1" kern="1200" dirty="0"/>
        </a:p>
      </dsp:txBody>
      <dsp:txXfrm>
        <a:off x="3454550" y="1627403"/>
        <a:ext cx="962990" cy="481380"/>
      </dsp:txXfrm>
    </dsp:sp>
    <dsp:sp modelId="{ABC319FC-D8E2-41F3-8AFC-E2082180259C}">
      <dsp:nvSpPr>
        <dsp:cNvPr id="0" name=""/>
        <dsp:cNvSpPr/>
      </dsp:nvSpPr>
      <dsp:spPr>
        <a:xfrm>
          <a:off x="3674225" y="2110943"/>
          <a:ext cx="1488909" cy="1489506"/>
        </a:xfrm>
        <a:prstGeom prst="blockArc">
          <a:avLst>
            <a:gd name="adj1" fmla="val 13500000"/>
            <a:gd name="adj2" fmla="val 108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A6359A-C12F-472B-A379-95C98697302D}">
      <dsp:nvSpPr>
        <dsp:cNvPr id="0" name=""/>
        <dsp:cNvSpPr/>
      </dsp:nvSpPr>
      <dsp:spPr>
        <a:xfrm>
          <a:off x="3960688" y="2736580"/>
          <a:ext cx="962990" cy="481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1" kern="1200" dirty="0" smtClean="0"/>
            <a:t>Body language  Facial expression</a:t>
          </a:r>
          <a:endParaRPr lang="en-GB" sz="1200" b="1" kern="1200" dirty="0"/>
        </a:p>
      </dsp:txBody>
      <dsp:txXfrm>
        <a:off x="3960688" y="2736580"/>
        <a:ext cx="962990" cy="4813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BADEF5-7CF9-479A-BB50-8FB48A97F30F}">
      <dsp:nvSpPr>
        <dsp:cNvPr id="0" name=""/>
        <dsp:cNvSpPr/>
      </dsp:nvSpPr>
      <dsp:spPr>
        <a:xfrm>
          <a:off x="144264" y="648348"/>
          <a:ext cx="2455450" cy="245545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5132" tIns="82550" rIns="135132" bIns="82550" numCol="1" spcCol="1270" anchor="ctr" anchorCtr="0">
          <a:noAutofit/>
        </a:bodyPr>
        <a:lstStyle/>
        <a:p>
          <a:pPr lvl="0" algn="ctr" defTabSz="2889250">
            <a:lnSpc>
              <a:spcPct val="90000"/>
            </a:lnSpc>
            <a:spcBef>
              <a:spcPct val="0"/>
            </a:spcBef>
            <a:spcAft>
              <a:spcPct val="35000"/>
            </a:spcAft>
          </a:pPr>
          <a:r>
            <a:rPr lang="en-GB" sz="6500" b="0" i="0" kern="1200" dirty="0" smtClean="0"/>
            <a:t>?</a:t>
          </a:r>
          <a:endParaRPr lang="en-GB" sz="6500" b="0" i="0" kern="1200" dirty="0"/>
        </a:p>
      </dsp:txBody>
      <dsp:txXfrm>
        <a:off x="503856" y="1007940"/>
        <a:ext cx="1736266" cy="1736266"/>
      </dsp:txXfrm>
    </dsp:sp>
    <dsp:sp modelId="{BA090286-BC4A-464D-A090-E0652EC7A6A9}">
      <dsp:nvSpPr>
        <dsp:cNvPr id="0" name=""/>
        <dsp:cNvSpPr/>
      </dsp:nvSpPr>
      <dsp:spPr>
        <a:xfrm>
          <a:off x="1865289" y="612032"/>
          <a:ext cx="2455450" cy="245545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5132" tIns="82550" rIns="135132" bIns="82550" numCol="1" spcCol="1270" anchor="ctr" anchorCtr="0">
          <a:noAutofit/>
        </a:bodyPr>
        <a:lstStyle/>
        <a:p>
          <a:pPr lvl="0" algn="ctr" defTabSz="2889250">
            <a:lnSpc>
              <a:spcPct val="90000"/>
            </a:lnSpc>
            <a:spcBef>
              <a:spcPct val="0"/>
            </a:spcBef>
            <a:spcAft>
              <a:spcPct val="35000"/>
            </a:spcAft>
          </a:pPr>
          <a:r>
            <a:rPr lang="en-GB" sz="6500" kern="1200" dirty="0" smtClean="0"/>
            <a:t>?</a:t>
          </a:r>
          <a:endParaRPr lang="en-GB" sz="6500" kern="1200" dirty="0"/>
        </a:p>
      </dsp:txBody>
      <dsp:txXfrm>
        <a:off x="2224881" y="971624"/>
        <a:ext cx="1736266" cy="1736266"/>
      </dsp:txXfrm>
    </dsp:sp>
    <dsp:sp modelId="{35E8B11F-92D2-4FD6-BD74-CC9F314883C4}">
      <dsp:nvSpPr>
        <dsp:cNvPr id="0" name=""/>
        <dsp:cNvSpPr/>
      </dsp:nvSpPr>
      <dsp:spPr>
        <a:xfrm>
          <a:off x="4104699" y="540014"/>
          <a:ext cx="2455450" cy="245545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5132" tIns="82550" rIns="135132" bIns="82550" numCol="1" spcCol="1270" anchor="ctr" anchorCtr="0">
          <a:noAutofit/>
        </a:bodyPr>
        <a:lstStyle/>
        <a:p>
          <a:pPr lvl="0" algn="ctr" defTabSz="2889250">
            <a:lnSpc>
              <a:spcPct val="90000"/>
            </a:lnSpc>
            <a:spcBef>
              <a:spcPct val="0"/>
            </a:spcBef>
            <a:spcAft>
              <a:spcPct val="35000"/>
            </a:spcAft>
          </a:pPr>
          <a:r>
            <a:rPr lang="en-GB" sz="6500" kern="1200" dirty="0" smtClean="0"/>
            <a:t>?</a:t>
          </a:r>
          <a:endParaRPr lang="en-GB" sz="6500" kern="1200" dirty="0"/>
        </a:p>
      </dsp:txBody>
      <dsp:txXfrm>
        <a:off x="4464291" y="899606"/>
        <a:ext cx="1736266" cy="1736266"/>
      </dsp:txXfrm>
    </dsp:sp>
    <dsp:sp modelId="{C6378358-E508-4123-AEC5-9D2E39E7BB38}">
      <dsp:nvSpPr>
        <dsp:cNvPr id="0" name=""/>
        <dsp:cNvSpPr/>
      </dsp:nvSpPr>
      <dsp:spPr>
        <a:xfrm>
          <a:off x="5897974" y="540014"/>
          <a:ext cx="2455450" cy="245545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5132" tIns="82550" rIns="135132" bIns="82550" numCol="1" spcCol="1270" anchor="ctr" anchorCtr="0">
          <a:noAutofit/>
        </a:bodyPr>
        <a:lstStyle/>
        <a:p>
          <a:pPr lvl="0" algn="ctr" defTabSz="2889250">
            <a:lnSpc>
              <a:spcPct val="90000"/>
            </a:lnSpc>
            <a:spcBef>
              <a:spcPct val="0"/>
            </a:spcBef>
            <a:spcAft>
              <a:spcPct val="35000"/>
            </a:spcAft>
          </a:pPr>
          <a:r>
            <a:rPr lang="en-GB" sz="6500" kern="1200" dirty="0" smtClean="0"/>
            <a:t>?</a:t>
          </a:r>
          <a:endParaRPr lang="en-GB" sz="6500" kern="1200" dirty="0"/>
        </a:p>
      </dsp:txBody>
      <dsp:txXfrm>
        <a:off x="6257566" y="899606"/>
        <a:ext cx="1736266" cy="17362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BADEF5-7CF9-479A-BB50-8FB48A97F30F}">
      <dsp:nvSpPr>
        <dsp:cNvPr id="0" name=""/>
        <dsp:cNvSpPr/>
      </dsp:nvSpPr>
      <dsp:spPr>
        <a:xfrm>
          <a:off x="0" y="113581"/>
          <a:ext cx="2584763" cy="2584763"/>
        </a:xfrm>
        <a:prstGeom prst="ellipse">
          <a:avLst/>
        </a:prstGeom>
        <a:gradFill rotWithShape="0">
          <a:gsLst>
            <a:gs pos="0">
              <a:schemeClr val="accent1">
                <a:alpha val="50000"/>
                <a:hueOff val="0"/>
                <a:satOff val="0"/>
                <a:lumOff val="0"/>
                <a:alphaOff val="0"/>
                <a:tint val="50000"/>
                <a:satMod val="300000"/>
              </a:schemeClr>
            </a:gs>
            <a:gs pos="35000">
              <a:schemeClr val="accent1">
                <a:alpha val="50000"/>
                <a:hueOff val="0"/>
                <a:satOff val="0"/>
                <a:lumOff val="0"/>
                <a:alphaOff val="0"/>
                <a:tint val="37000"/>
                <a:satMod val="300000"/>
              </a:schemeClr>
            </a:gs>
            <a:gs pos="100000">
              <a:schemeClr val="accent1">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42248" tIns="15240" rIns="142248" bIns="15240" numCol="1" spcCol="1270" anchor="ctr" anchorCtr="0">
          <a:noAutofit/>
        </a:bodyPr>
        <a:lstStyle/>
        <a:p>
          <a:pPr lvl="0" algn="ctr" defTabSz="533400">
            <a:lnSpc>
              <a:spcPct val="90000"/>
            </a:lnSpc>
            <a:spcBef>
              <a:spcPct val="0"/>
            </a:spcBef>
            <a:spcAft>
              <a:spcPct val="35000"/>
            </a:spcAft>
          </a:pPr>
          <a:r>
            <a:rPr lang="en-GB" sz="1200" b="1" i="0" kern="1200" dirty="0" smtClean="0">
              <a:latin typeface="Arial" panose="020B0604020202020204" pitchFamily="34" charset="0"/>
              <a:cs typeface="Arial" panose="020B0604020202020204" pitchFamily="34" charset="0"/>
            </a:rPr>
            <a:t>True partner:</a:t>
          </a:r>
        </a:p>
        <a:p>
          <a:pPr lvl="0" algn="ctr" defTabSz="533400">
            <a:lnSpc>
              <a:spcPct val="90000"/>
            </a:lnSpc>
            <a:spcBef>
              <a:spcPct val="0"/>
            </a:spcBef>
            <a:spcAft>
              <a:spcPct val="35000"/>
            </a:spcAft>
          </a:pPr>
          <a:r>
            <a:rPr lang="en-GB" sz="1200" b="0" i="0" kern="1200" dirty="0" smtClean="0">
              <a:latin typeface="Arial" panose="020B0604020202020204" pitchFamily="34" charset="0"/>
              <a:cs typeface="Arial" panose="020B0604020202020204" pitchFamily="34" charset="0"/>
            </a:rPr>
            <a:t> </a:t>
          </a:r>
          <a:r>
            <a:rPr lang="en-GB" sz="1200" b="1" i="1" kern="1200" dirty="0" smtClean="0">
              <a:latin typeface="Arial" panose="020B0604020202020204" pitchFamily="34" charset="0"/>
              <a:cs typeface="Arial" panose="020B0604020202020204" pitchFamily="34" charset="0"/>
            </a:rPr>
            <a:t>Shared discussion, shared decision making</a:t>
          </a:r>
          <a:endParaRPr lang="en-GB" sz="1200" b="1" i="1" kern="1200" dirty="0">
            <a:latin typeface="Arial" panose="020B0604020202020204" pitchFamily="34" charset="0"/>
            <a:cs typeface="Arial" panose="020B0604020202020204" pitchFamily="34" charset="0"/>
          </a:endParaRPr>
        </a:p>
      </dsp:txBody>
      <dsp:txXfrm>
        <a:off x="378530" y="492111"/>
        <a:ext cx="1827703" cy="1827703"/>
      </dsp:txXfrm>
    </dsp:sp>
    <dsp:sp modelId="{BA090286-BC4A-464D-A090-E0652EC7A6A9}">
      <dsp:nvSpPr>
        <dsp:cNvPr id="0" name=""/>
        <dsp:cNvSpPr/>
      </dsp:nvSpPr>
      <dsp:spPr>
        <a:xfrm>
          <a:off x="1973065" y="37770"/>
          <a:ext cx="2431151" cy="2584763"/>
        </a:xfrm>
        <a:prstGeom prst="ellipse">
          <a:avLst/>
        </a:prstGeom>
        <a:gradFill rotWithShape="0">
          <a:gsLst>
            <a:gs pos="0">
              <a:schemeClr val="accent1">
                <a:alpha val="50000"/>
                <a:hueOff val="0"/>
                <a:satOff val="0"/>
                <a:lumOff val="0"/>
                <a:alphaOff val="0"/>
                <a:tint val="50000"/>
                <a:satMod val="300000"/>
              </a:schemeClr>
            </a:gs>
            <a:gs pos="35000">
              <a:schemeClr val="accent1">
                <a:alpha val="50000"/>
                <a:hueOff val="0"/>
                <a:satOff val="0"/>
                <a:lumOff val="0"/>
                <a:alphaOff val="0"/>
                <a:tint val="37000"/>
                <a:satMod val="300000"/>
              </a:schemeClr>
            </a:gs>
            <a:gs pos="100000">
              <a:schemeClr val="accent1">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42248" tIns="15240" rIns="142248" bIns="15240" numCol="1" spcCol="1270" anchor="ctr" anchorCtr="0">
          <a:noAutofit/>
        </a:bodyPr>
        <a:lstStyle/>
        <a:p>
          <a:pPr lvl="0" algn="ctr" defTabSz="533400">
            <a:lnSpc>
              <a:spcPct val="90000"/>
            </a:lnSpc>
            <a:spcBef>
              <a:spcPct val="0"/>
            </a:spcBef>
            <a:spcAft>
              <a:spcPct val="35000"/>
            </a:spcAft>
          </a:pPr>
          <a:r>
            <a:rPr lang="en-GB" sz="1200" b="1" kern="1200" dirty="0" smtClean="0">
              <a:latin typeface="Arial" panose="020B0604020202020204" pitchFamily="34" charset="0"/>
              <a:cs typeface="Arial" panose="020B0604020202020204" pitchFamily="34" charset="0"/>
            </a:rPr>
            <a:t>Give options </a:t>
          </a:r>
        </a:p>
        <a:p>
          <a:pPr lvl="0" algn="ctr" defTabSz="533400">
            <a:lnSpc>
              <a:spcPct val="90000"/>
            </a:lnSpc>
            <a:spcBef>
              <a:spcPct val="0"/>
            </a:spcBef>
            <a:spcAft>
              <a:spcPct val="35000"/>
            </a:spcAft>
          </a:pPr>
          <a:r>
            <a:rPr lang="en-GB" sz="1200" b="1" kern="1200" dirty="0" smtClean="0">
              <a:latin typeface="Arial" panose="020B0604020202020204" pitchFamily="34" charset="0"/>
              <a:cs typeface="Arial" panose="020B0604020202020204" pitchFamily="34" charset="0"/>
            </a:rPr>
            <a:t>(rather than recommendations)</a:t>
          </a:r>
          <a:endParaRPr lang="en-GB" sz="1200" b="1" kern="1200" dirty="0">
            <a:latin typeface="Arial" panose="020B0604020202020204" pitchFamily="34" charset="0"/>
            <a:cs typeface="Arial" panose="020B0604020202020204" pitchFamily="34" charset="0"/>
          </a:endParaRPr>
        </a:p>
      </dsp:txBody>
      <dsp:txXfrm>
        <a:off x="2329099" y="416300"/>
        <a:ext cx="1719083" cy="1827703"/>
      </dsp:txXfrm>
    </dsp:sp>
    <dsp:sp modelId="{35E8B11F-92D2-4FD6-BD74-CC9F314883C4}">
      <dsp:nvSpPr>
        <dsp:cNvPr id="0" name=""/>
        <dsp:cNvSpPr/>
      </dsp:nvSpPr>
      <dsp:spPr>
        <a:xfrm>
          <a:off x="4173118" y="62946"/>
          <a:ext cx="2584763" cy="2584763"/>
        </a:xfrm>
        <a:prstGeom prst="ellipse">
          <a:avLst/>
        </a:prstGeom>
        <a:gradFill rotWithShape="0">
          <a:gsLst>
            <a:gs pos="0">
              <a:schemeClr val="accent1">
                <a:alpha val="50000"/>
                <a:hueOff val="0"/>
                <a:satOff val="0"/>
                <a:lumOff val="0"/>
                <a:alphaOff val="0"/>
                <a:tint val="50000"/>
                <a:satMod val="300000"/>
              </a:schemeClr>
            </a:gs>
            <a:gs pos="35000">
              <a:schemeClr val="accent1">
                <a:alpha val="50000"/>
                <a:hueOff val="0"/>
                <a:satOff val="0"/>
                <a:lumOff val="0"/>
                <a:alphaOff val="0"/>
                <a:tint val="37000"/>
                <a:satMod val="300000"/>
              </a:schemeClr>
            </a:gs>
            <a:gs pos="100000">
              <a:schemeClr val="accent1">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42248" tIns="15240" rIns="142248" bIns="15240" numCol="1" spcCol="1270" anchor="ctr" anchorCtr="0">
          <a:noAutofit/>
        </a:bodyPr>
        <a:lstStyle/>
        <a:p>
          <a:pPr lvl="0" algn="ctr" defTabSz="533400">
            <a:lnSpc>
              <a:spcPct val="90000"/>
            </a:lnSpc>
            <a:spcBef>
              <a:spcPct val="0"/>
            </a:spcBef>
            <a:spcAft>
              <a:spcPct val="35000"/>
            </a:spcAft>
          </a:pPr>
          <a:r>
            <a:rPr lang="en-GB" sz="1200" b="1" kern="1200" dirty="0" smtClean="0">
              <a:latin typeface="Arial" panose="020B0604020202020204" pitchFamily="34" charset="0"/>
              <a:cs typeface="Arial" panose="020B0604020202020204" pitchFamily="34" charset="0"/>
            </a:rPr>
            <a:t>Listen </a:t>
          </a:r>
        </a:p>
        <a:p>
          <a:pPr lvl="0" algn="ctr" defTabSz="533400">
            <a:lnSpc>
              <a:spcPct val="90000"/>
            </a:lnSpc>
            <a:spcBef>
              <a:spcPct val="0"/>
            </a:spcBef>
            <a:spcAft>
              <a:spcPct val="35000"/>
            </a:spcAft>
          </a:pPr>
          <a:r>
            <a:rPr lang="en-GB" sz="1200" b="1" kern="1200" dirty="0" smtClean="0">
              <a:latin typeface="Arial" panose="020B0604020202020204" pitchFamily="34" charset="0"/>
              <a:cs typeface="Arial" panose="020B0604020202020204" pitchFamily="34" charset="0"/>
            </a:rPr>
            <a:t>(rather than telling)</a:t>
          </a:r>
          <a:endParaRPr lang="en-GB" sz="1200" b="1" kern="1200" dirty="0">
            <a:latin typeface="Arial" panose="020B0604020202020204" pitchFamily="34" charset="0"/>
            <a:cs typeface="Arial" panose="020B0604020202020204" pitchFamily="34" charset="0"/>
          </a:endParaRPr>
        </a:p>
      </dsp:txBody>
      <dsp:txXfrm>
        <a:off x="4551648" y="441476"/>
        <a:ext cx="1827703" cy="1827703"/>
      </dsp:txXfrm>
    </dsp:sp>
    <dsp:sp modelId="{C6378358-E508-4123-AEC5-9D2E39E7BB38}">
      <dsp:nvSpPr>
        <dsp:cNvPr id="0" name=""/>
        <dsp:cNvSpPr/>
      </dsp:nvSpPr>
      <dsp:spPr>
        <a:xfrm>
          <a:off x="6059253" y="113581"/>
          <a:ext cx="2437690" cy="2584763"/>
        </a:xfrm>
        <a:prstGeom prst="ellipse">
          <a:avLst/>
        </a:prstGeom>
        <a:gradFill rotWithShape="0">
          <a:gsLst>
            <a:gs pos="0">
              <a:schemeClr val="accent1">
                <a:alpha val="50000"/>
                <a:hueOff val="0"/>
                <a:satOff val="0"/>
                <a:lumOff val="0"/>
                <a:alphaOff val="0"/>
                <a:tint val="50000"/>
                <a:satMod val="300000"/>
              </a:schemeClr>
            </a:gs>
            <a:gs pos="35000">
              <a:schemeClr val="accent1">
                <a:alpha val="50000"/>
                <a:hueOff val="0"/>
                <a:satOff val="0"/>
                <a:lumOff val="0"/>
                <a:alphaOff val="0"/>
                <a:tint val="37000"/>
                <a:satMod val="300000"/>
              </a:schemeClr>
            </a:gs>
            <a:gs pos="100000">
              <a:schemeClr val="accent1">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42248" tIns="15240" rIns="142248" bIns="15240" numCol="1" spcCol="1270" anchor="ctr" anchorCtr="0">
          <a:noAutofit/>
        </a:bodyPr>
        <a:lstStyle/>
        <a:p>
          <a:pPr lvl="0" algn="ctr" defTabSz="533400">
            <a:lnSpc>
              <a:spcPct val="90000"/>
            </a:lnSpc>
            <a:spcBef>
              <a:spcPct val="0"/>
            </a:spcBef>
            <a:spcAft>
              <a:spcPct val="35000"/>
            </a:spcAft>
          </a:pPr>
          <a:r>
            <a:rPr lang="en-GB" sz="1200" b="1" kern="1200" dirty="0" smtClean="0">
              <a:latin typeface="Arial" panose="020B0604020202020204" pitchFamily="34" charset="0"/>
              <a:cs typeface="Arial" panose="020B0604020202020204" pitchFamily="34" charset="0"/>
            </a:rPr>
            <a:t>Respect  and value</a:t>
          </a:r>
        </a:p>
        <a:p>
          <a:pPr lvl="0" algn="ctr" defTabSz="533400">
            <a:lnSpc>
              <a:spcPct val="90000"/>
            </a:lnSpc>
            <a:spcBef>
              <a:spcPct val="0"/>
            </a:spcBef>
            <a:spcAft>
              <a:spcPct val="35000"/>
            </a:spcAft>
          </a:pPr>
          <a:r>
            <a:rPr lang="en-GB" sz="1200" b="1" kern="1200" dirty="0" smtClean="0">
              <a:latin typeface="Arial" panose="020B0604020202020204" pitchFamily="34" charset="0"/>
              <a:cs typeface="Arial" panose="020B0604020202020204" pitchFamily="34" charset="0"/>
            </a:rPr>
            <a:t>(their beliefs, knowledge and concerns)</a:t>
          </a:r>
          <a:endParaRPr lang="en-GB" sz="1200" b="1" kern="1200" dirty="0">
            <a:latin typeface="Arial" panose="020B0604020202020204" pitchFamily="34" charset="0"/>
            <a:cs typeface="Arial" panose="020B0604020202020204" pitchFamily="34" charset="0"/>
          </a:endParaRPr>
        </a:p>
      </dsp:txBody>
      <dsp:txXfrm>
        <a:off x="6416244" y="492111"/>
        <a:ext cx="1723708" cy="18277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45A1EA5-2F45-49A6-92E4-AA04547C89CE}" type="datetimeFigureOut">
              <a:rPr lang="en-GB"/>
              <a:pPr>
                <a:defRPr/>
              </a:pPr>
              <a:t>17/03/2015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74BA791-94AE-47FE-B616-572989ACEA1D}" type="slidenum">
              <a:rPr lang="en-GB"/>
              <a:pPr>
                <a:defRPr/>
              </a:pPr>
              <a:t>‹#›</a:t>
            </a:fld>
            <a:endParaRPr lang="en-GB"/>
          </a:p>
        </p:txBody>
      </p:sp>
    </p:spTree>
    <p:extLst>
      <p:ext uri="{BB962C8B-B14F-4D97-AF65-F5344CB8AC3E}">
        <p14:creationId xmlns:p14="http://schemas.microsoft.com/office/powerpoint/2010/main" val="11506974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smtClean="0">
                <a:ea typeface="ＭＳ Ｐゴシック" pitchFamily="34" charset="-128"/>
              </a:rPr>
              <a:t>Before you start the workshop</a:t>
            </a:r>
          </a:p>
          <a:p>
            <a:pPr eaLnBrk="1" hangingPunct="1"/>
            <a:r>
              <a:rPr lang="en-US" altLang="en-US" b="1" smtClean="0">
                <a:ea typeface="ＭＳ Ｐゴシック" pitchFamily="34" charset="-128"/>
              </a:rPr>
              <a:t>Warm up activity to run as participants are arriving or getting refreshments</a:t>
            </a:r>
          </a:p>
          <a:p>
            <a:pPr eaLnBrk="1" hangingPunct="1"/>
            <a:endParaRPr lang="en-US" altLang="en-US" b="1" smtClean="0">
              <a:ea typeface="ＭＳ Ｐゴシック" pitchFamily="34" charset="-128"/>
            </a:endParaRPr>
          </a:p>
          <a:p>
            <a:pPr eaLnBrk="1" hangingPunct="1"/>
            <a:r>
              <a:rPr lang="en-US" altLang="en-US" b="1" smtClean="0">
                <a:ea typeface="ＭＳ Ｐゴシック" pitchFamily="34" charset="-128"/>
              </a:rPr>
              <a:t>Warm up: Developing your skills and behaviours</a:t>
            </a:r>
          </a:p>
          <a:p>
            <a:pPr eaLnBrk="1" hangingPunct="1"/>
            <a:r>
              <a:rPr lang="en-US" altLang="en-US" smtClean="0">
                <a:ea typeface="ＭＳ Ｐゴシック" pitchFamily="34" charset="-128"/>
              </a:rPr>
              <a:t>Before coming to the workshop, participants were asked to look at the new practice standards for consultation skills (included in pre-workshop book).</a:t>
            </a:r>
          </a:p>
          <a:p>
            <a:pPr eaLnBrk="1" hangingPunct="1"/>
            <a:r>
              <a:rPr lang="en-US" altLang="en-US" smtClean="0">
                <a:ea typeface="ＭＳ Ｐゴシック" pitchFamily="34" charset="-128"/>
              </a:rPr>
              <a:t>Put up two posters: both titled ‘Key features from the practice standards’.   Add to one of the posters a further title:</a:t>
            </a:r>
          </a:p>
          <a:p>
            <a:pPr eaLnBrk="1" hangingPunct="1"/>
            <a:r>
              <a:rPr lang="en-US" altLang="en-US" smtClean="0">
                <a:ea typeface="ＭＳ Ｐゴシック" pitchFamily="34" charset="-128"/>
              </a:rPr>
              <a:t>‘I do this already and think I achieve it and do it well’.</a:t>
            </a:r>
          </a:p>
          <a:p>
            <a:pPr eaLnBrk="1" hangingPunct="1"/>
            <a:r>
              <a:rPr lang="en-US" altLang="en-US" smtClean="0">
                <a:ea typeface="ＭＳ Ｐゴシック" pitchFamily="34" charset="-128"/>
              </a:rPr>
              <a:t>Add to the second poster:</a:t>
            </a:r>
          </a:p>
          <a:p>
            <a:pPr eaLnBrk="1" hangingPunct="1"/>
            <a:r>
              <a:rPr lang="en-US" altLang="en-US" smtClean="0">
                <a:ea typeface="ＭＳ Ｐゴシック" pitchFamily="34" charset="-128"/>
              </a:rPr>
              <a:t>‘I’m not sure I do this, it could be a challenge…’</a:t>
            </a:r>
          </a:p>
          <a:p>
            <a:pPr eaLnBrk="1" hangingPunct="1"/>
            <a:endParaRPr lang="en-US" altLang="en-US" smtClean="0">
              <a:ea typeface="ＭＳ Ｐゴシック" pitchFamily="34" charset="-128"/>
            </a:endParaRPr>
          </a:p>
          <a:p>
            <a:pPr eaLnBrk="1" hangingPunct="1"/>
            <a:r>
              <a:rPr lang="en-US" altLang="en-US" smtClean="0">
                <a:ea typeface="ＭＳ Ｐゴシック" pitchFamily="34" charset="-128"/>
              </a:rPr>
              <a:t>Ask participants to write one post-it note for each poster; you will refer back to this during the presentation (slide 17)</a:t>
            </a:r>
          </a:p>
          <a:p>
            <a:pPr eaLnBrk="1" hangingPunct="1"/>
            <a:endParaRPr lang="en-US" altLang="en-US" smtClean="0">
              <a:ea typeface="ＭＳ Ｐゴシック" pitchFamily="34" charset="-128"/>
            </a:endParaRPr>
          </a:p>
          <a:p>
            <a:pPr eaLnBrk="1" hangingPunct="1"/>
            <a:r>
              <a:rPr lang="en-US" altLang="en-US" b="1" smtClean="0">
                <a:ea typeface="ＭＳ Ｐゴシック" pitchFamily="34" charset="-128"/>
              </a:rPr>
              <a:t>We</a:t>
            </a:r>
            <a:r>
              <a:rPr lang="en-GB" altLang="en-US" b="1" smtClean="0">
                <a:ea typeface="ＭＳ Ｐゴシック" pitchFamily="34" charset="-128"/>
              </a:rPr>
              <a:t>lcome and introduction from the facilitator</a:t>
            </a:r>
          </a:p>
          <a:p>
            <a:pPr eaLnBrk="1" hangingPunct="1"/>
            <a:endParaRPr lang="en-GB" altLang="en-US" smtClean="0">
              <a:ea typeface="ＭＳ Ｐゴシック" pitchFamily="34" charset="-128"/>
            </a:endParaRPr>
          </a:p>
          <a:p>
            <a:pPr eaLnBrk="1" hangingPunct="1"/>
            <a:r>
              <a:rPr lang="en-GB" altLang="en-US" b="1" smtClean="0">
                <a:ea typeface="ＭＳ Ｐゴシック" pitchFamily="34" charset="-128"/>
              </a:rPr>
              <a:t>Housekeeping</a:t>
            </a:r>
            <a:r>
              <a:rPr lang="en-GB" altLang="en-US" smtClean="0">
                <a:ea typeface="ＭＳ Ｐゴシック" pitchFamily="34" charset="-128"/>
              </a:rPr>
              <a:t> – phones, toilets and fire</a:t>
            </a:r>
          </a:p>
          <a:p>
            <a:pPr eaLnBrk="1" hangingPunct="1"/>
            <a:endParaRPr lang="en-GB" altLang="en-US" smtClean="0">
              <a:ea typeface="ＭＳ Ｐゴシック" pitchFamily="34" charset="-128"/>
            </a:endParaRPr>
          </a:p>
          <a:p>
            <a:pPr eaLnBrk="1" hangingPunct="1"/>
            <a:r>
              <a:rPr lang="en-GB" altLang="en-US" b="1" smtClean="0">
                <a:ea typeface="ＭＳ Ｐゴシック" pitchFamily="34" charset="-128"/>
              </a:rPr>
              <a:t>Ground rules </a:t>
            </a:r>
            <a:r>
              <a:rPr lang="en-GB" altLang="en-US" smtClean="0">
                <a:ea typeface="ＭＳ Ｐゴシック" pitchFamily="34" charset="-128"/>
              </a:rPr>
              <a:t>– Print out copies of the suggested ground rules provided in Appendix 1 of the Facilitator’s guide. Ask participants if anyone wishes to add to them or make other suggestions.</a:t>
            </a:r>
          </a:p>
          <a:p>
            <a:pPr eaLnBrk="1" hangingPunct="1"/>
            <a:endParaRPr lang="en-GB" altLang="en-US" smtClean="0">
              <a:ea typeface="ＭＳ Ｐゴシック" pitchFamily="34" charset="-128"/>
            </a:endParaRPr>
          </a:p>
          <a:p>
            <a:pPr eaLnBrk="1" hangingPunct="1"/>
            <a:r>
              <a:rPr lang="en-GB" altLang="en-US" b="1" i="1" smtClean="0">
                <a:ea typeface="ＭＳ Ｐゴシック" pitchFamily="34" charset="-128"/>
              </a:rPr>
              <a:t>Key point to mention</a:t>
            </a:r>
            <a:r>
              <a:rPr lang="en-GB" altLang="en-US" b="1" smtClean="0">
                <a:ea typeface="ＭＳ Ｐゴシック" pitchFamily="34" charset="-128"/>
              </a:rPr>
              <a:t> </a:t>
            </a:r>
            <a:r>
              <a:rPr lang="en-GB" altLang="en-US" b="1" i="1" smtClean="0">
                <a:ea typeface="ＭＳ Ｐゴシック" pitchFamily="34" charset="-128"/>
              </a:rPr>
              <a:t>to participants:  </a:t>
            </a:r>
            <a:r>
              <a:rPr lang="en-GB" altLang="en-US" smtClean="0">
                <a:ea typeface="ＭＳ Ｐゴシック" pitchFamily="34" charset="-128"/>
              </a:rPr>
              <a:t>We will be doing a short role play activity. </a:t>
            </a:r>
            <a:r>
              <a:rPr lang="en-GB" altLang="en-US" i="1" smtClean="0">
                <a:ea typeface="ＭＳ Ｐゴシック" pitchFamily="34" charset="-128"/>
              </a:rPr>
              <a:t>Don’t worry about getting things wrong today – this is how we learn and improve our skills</a:t>
            </a:r>
            <a:r>
              <a:rPr lang="en-GB" altLang="en-US" b="1" i="1" smtClean="0">
                <a:ea typeface="ＭＳ Ｐゴシック" pitchFamily="34" charset="-128"/>
              </a:rPr>
              <a:t>.</a:t>
            </a:r>
          </a:p>
          <a:p>
            <a:pPr eaLnBrk="1" hangingPunct="1"/>
            <a:endParaRPr lang="en-GB" altLang="en-US" smtClean="0">
              <a:ea typeface="ＭＳ Ｐゴシック" pitchFamily="34" charset="-128"/>
            </a:endParaRPr>
          </a:p>
          <a:p>
            <a:pPr eaLnBrk="1" hangingPunct="1"/>
            <a:endParaRPr lang="en-GB" altLang="en-US" smtClean="0">
              <a:ea typeface="ＭＳ Ｐゴシック" pitchFamily="34" charset="-128"/>
            </a:endParaRPr>
          </a:p>
          <a:p>
            <a:pPr eaLnBrk="1" hangingPunct="1"/>
            <a:endParaRPr lang="en-GB" altLang="en-US" smtClean="0"/>
          </a:p>
        </p:txBody>
      </p:sp>
      <p:sp>
        <p:nvSpPr>
          <p:cNvPr id="4" name="Slide Number Placeholder 3"/>
          <p:cNvSpPr>
            <a:spLocks noGrp="1"/>
          </p:cNvSpPr>
          <p:nvPr>
            <p:ph type="sldNum" sz="quarter" idx="5"/>
          </p:nvPr>
        </p:nvSpPr>
        <p:spPr/>
        <p:txBody>
          <a:bodyPr/>
          <a:lstStyle/>
          <a:p>
            <a:pPr>
              <a:defRPr/>
            </a:pPr>
            <a:fld id="{1C6AF525-689F-4766-8120-18A04FC2673B}" type="slidenum">
              <a:rPr lang="en-GB" smtClean="0"/>
              <a:pPr>
                <a:defRPr/>
              </a:pPr>
              <a:t>0</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dirty="0" smtClean="0">
                <a:ea typeface="ＭＳ Ｐゴシック" pitchFamily="34" charset="-128"/>
              </a:rPr>
              <a:t>Challenge your participants:</a:t>
            </a:r>
          </a:p>
          <a:p>
            <a:pPr eaLnBrk="1" hangingPunct="1"/>
            <a:r>
              <a:rPr lang="en-GB" altLang="en-US" dirty="0" smtClean="0">
                <a:ea typeface="ＭＳ Ｐゴシック" pitchFamily="34" charset="-128"/>
              </a:rPr>
              <a:t>What is your current practice like?  Practitioner-centred or Patient-centred? </a:t>
            </a:r>
          </a:p>
          <a:p>
            <a:pPr eaLnBrk="1" hangingPunct="1"/>
            <a:r>
              <a:rPr lang="en-GB" altLang="en-US" dirty="0" smtClean="0">
                <a:ea typeface="ＭＳ Ｐゴシック" pitchFamily="34" charset="-128"/>
              </a:rPr>
              <a:t>It may already have elements of a patient-centred approach or does some of it look like the first column? </a:t>
            </a:r>
          </a:p>
          <a:p>
            <a:pPr eaLnBrk="1" hangingPunct="1"/>
            <a:r>
              <a:rPr lang="en-GB" altLang="en-US" dirty="0" smtClean="0">
                <a:ea typeface="ＭＳ Ｐゴシック" pitchFamily="34" charset="-128"/>
              </a:rPr>
              <a:t>Give participants a moment to read the slide then just cover the points quickly</a:t>
            </a:r>
          </a:p>
          <a:p>
            <a:pPr eaLnBrk="1" hangingPunct="1"/>
            <a:endParaRPr lang="en-GB" altLang="en-US" dirty="0" smtClean="0">
              <a:ea typeface="ＭＳ Ｐゴシック" pitchFamily="34" charset="-128"/>
            </a:endParaRPr>
          </a:p>
          <a:p>
            <a:pPr eaLnBrk="1" hangingPunct="1"/>
            <a:r>
              <a:rPr lang="en-GB" altLang="en-US" b="1" dirty="0" smtClean="0">
                <a:ea typeface="ＭＳ Ｐゴシック" pitchFamily="34" charset="-128"/>
              </a:rPr>
              <a:t>Telling:</a:t>
            </a:r>
            <a:r>
              <a:rPr lang="en-GB" altLang="en-US" dirty="0" smtClean="0">
                <a:ea typeface="ＭＳ Ｐゴシック" pitchFamily="34" charset="-128"/>
              </a:rPr>
              <a:t> We know lots of stuff and are sometimes too eager to jump into an advice-giving role without establishing what the patient knows already or would like to know. If we do this a patient may feel patronised and resist or reject the advice we give and feel their competence to self-manage has been questioned.</a:t>
            </a:r>
          </a:p>
          <a:p>
            <a:pPr eaLnBrk="1" hangingPunct="1"/>
            <a:endParaRPr lang="en-GB" altLang="en-US" dirty="0" smtClean="0">
              <a:ea typeface="ＭＳ Ｐゴシック" pitchFamily="34" charset="-128"/>
            </a:endParaRPr>
          </a:p>
          <a:p>
            <a:pPr eaLnBrk="1" hangingPunct="1"/>
            <a:r>
              <a:rPr lang="en-GB" altLang="en-US" b="1" dirty="0" smtClean="0">
                <a:ea typeface="ＭＳ Ｐゴシック" pitchFamily="34" charset="-128"/>
              </a:rPr>
              <a:t>Who’s the expert?  </a:t>
            </a:r>
            <a:r>
              <a:rPr lang="en-GB" altLang="en-US" dirty="0" smtClean="0">
                <a:ea typeface="ＭＳ Ｐゴシック" pitchFamily="34" charset="-128"/>
              </a:rPr>
              <a:t>The pharmacy professional may be an expert in medicines/health, but the patient is an expert in themselves, their social circumstances, psychological and other factors which may affect their health behaviours.</a:t>
            </a:r>
          </a:p>
          <a:p>
            <a:pPr eaLnBrk="1" hangingPunct="1"/>
            <a:endParaRPr lang="en-GB" altLang="en-US" b="1" dirty="0" smtClean="0">
              <a:ea typeface="ＭＳ Ｐゴシック" pitchFamily="34" charset="-128"/>
            </a:endParaRPr>
          </a:p>
          <a:p>
            <a:pPr eaLnBrk="1" hangingPunct="1"/>
            <a:r>
              <a:rPr lang="en-GB" altLang="en-US" b="1" dirty="0" smtClean="0">
                <a:ea typeface="ＭＳ Ｐゴシック" pitchFamily="34" charset="-128"/>
              </a:rPr>
              <a:t>Agenda – </a:t>
            </a:r>
            <a:r>
              <a:rPr lang="en-GB" altLang="en-US" dirty="0" smtClean="0">
                <a:ea typeface="ＭＳ Ｐゴシック" pitchFamily="34" charset="-128"/>
              </a:rPr>
              <a:t>you may think your agenda is the priority but if the patient has something else on their mind they may not be able to address your agenda until they have addressed their own.</a:t>
            </a:r>
            <a:endParaRPr lang="en-GB" altLang="en-US" b="1" dirty="0" smtClean="0">
              <a:ea typeface="ＭＳ Ｐゴシック" pitchFamily="34" charset="-128"/>
            </a:endParaRPr>
          </a:p>
          <a:p>
            <a:pPr eaLnBrk="1" hangingPunct="1"/>
            <a:endParaRPr lang="en-GB" altLang="en-US" dirty="0" smtClean="0">
              <a:ea typeface="ＭＳ Ｐゴシック" pitchFamily="34" charset="-128"/>
            </a:endParaRPr>
          </a:p>
          <a:p>
            <a:pPr eaLnBrk="1" hangingPunct="1"/>
            <a:endParaRPr lang="en-GB" altLang="en-US" dirty="0" smtClean="0"/>
          </a:p>
        </p:txBody>
      </p:sp>
      <p:sp>
        <p:nvSpPr>
          <p:cNvPr id="4" name="Slide Number Placeholder 3"/>
          <p:cNvSpPr>
            <a:spLocks noGrp="1"/>
          </p:cNvSpPr>
          <p:nvPr>
            <p:ph type="sldNum" sz="quarter" idx="5"/>
          </p:nvPr>
        </p:nvSpPr>
        <p:spPr/>
        <p:txBody>
          <a:bodyPr/>
          <a:lstStyle/>
          <a:p>
            <a:pPr>
              <a:defRPr/>
            </a:pPr>
            <a:fld id="{278350BA-D71F-495A-A9A8-95BBC6A18B8C}" type="slidenum">
              <a:rPr lang="en-GB" smtClean="0"/>
              <a:pPr>
                <a:defRPr/>
              </a:pPr>
              <a:t>9</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dirty="0" smtClean="0">
              <a:ea typeface="ＭＳ Ｐゴシック" pitchFamily="34" charset="-128"/>
            </a:endParaRPr>
          </a:p>
          <a:p>
            <a:pPr eaLnBrk="1" hangingPunct="1"/>
            <a:r>
              <a:rPr lang="en-GB" altLang="en-US" dirty="0" smtClean="0">
                <a:ea typeface="ＭＳ Ｐゴシック" pitchFamily="34" charset="-128"/>
              </a:rPr>
              <a:t>Tell participants to think about these points in the role play session:</a:t>
            </a:r>
          </a:p>
          <a:p>
            <a:pPr eaLnBrk="1" hangingPunct="1"/>
            <a:r>
              <a:rPr lang="en-GB" altLang="en-US" dirty="0" smtClean="0">
                <a:ea typeface="ＭＳ Ｐゴシック" pitchFamily="34" charset="-128"/>
              </a:rPr>
              <a:t>What’s the first thing you do when you speak with a patient? </a:t>
            </a:r>
          </a:p>
          <a:p>
            <a:pPr eaLnBrk="1" hangingPunct="1"/>
            <a:r>
              <a:rPr lang="en-GB" altLang="en-US" dirty="0" smtClean="0">
                <a:ea typeface="ＭＳ Ｐゴシック" pitchFamily="34" charset="-128"/>
              </a:rPr>
              <a:t>Are you too eager to give information?</a:t>
            </a:r>
          </a:p>
          <a:p>
            <a:pPr eaLnBrk="1" hangingPunct="1"/>
            <a:endParaRPr lang="en-GB" altLang="en-US" dirty="0" smtClean="0"/>
          </a:p>
        </p:txBody>
      </p:sp>
      <p:sp>
        <p:nvSpPr>
          <p:cNvPr id="4" name="Slide Number Placeholder 3"/>
          <p:cNvSpPr>
            <a:spLocks noGrp="1"/>
          </p:cNvSpPr>
          <p:nvPr>
            <p:ph type="sldNum" sz="quarter" idx="5"/>
          </p:nvPr>
        </p:nvSpPr>
        <p:spPr/>
        <p:txBody>
          <a:bodyPr/>
          <a:lstStyle/>
          <a:p>
            <a:pPr>
              <a:defRPr/>
            </a:pPr>
            <a:fld id="{076ADD2E-DEA0-4A79-9F07-97626AD4D28E}" type="slidenum">
              <a:rPr lang="en-GB" smtClean="0"/>
              <a:pPr>
                <a:defRPr/>
              </a:pPr>
              <a:t>10</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dirty="0" smtClean="0">
                <a:ea typeface="ＭＳ Ｐゴシック" pitchFamily="34" charset="-128"/>
              </a:rPr>
              <a:t>Ask participants what their perceptions of their own skills are?? Let them read the slide and suggest:</a:t>
            </a:r>
          </a:p>
          <a:p>
            <a:pPr eaLnBrk="1" hangingPunct="1"/>
            <a:r>
              <a:rPr lang="en-GB" altLang="en-US" dirty="0" smtClean="0">
                <a:ea typeface="ＭＳ Ｐゴシック" pitchFamily="34" charset="-128"/>
              </a:rPr>
              <a:t>Take a look…are any of them your perceptions? We hope some of them aren’t but there can be a misconception that this is just talking to patients and there is no skill or technique involved when we know</a:t>
            </a:r>
            <a:r>
              <a:rPr lang="en-GB" altLang="en-US" baseline="0" dirty="0" smtClean="0">
                <a:ea typeface="ＭＳ Ｐゴシック" pitchFamily="34" charset="-128"/>
              </a:rPr>
              <a:t> that there is robust evidence which states that Consultation skills are a learned skill. </a:t>
            </a:r>
            <a:endParaRPr lang="en-GB" altLang="en-US" dirty="0" smtClean="0">
              <a:ea typeface="ＭＳ Ｐゴシック" pitchFamily="34" charset="-128"/>
            </a:endParaRPr>
          </a:p>
          <a:p>
            <a:pPr eaLnBrk="1" hangingPunct="1"/>
            <a:endParaRPr lang="en-GB" altLang="en-US" dirty="0" smtClean="0">
              <a:ea typeface="ＭＳ Ｐゴシック" pitchFamily="34" charset="-128"/>
            </a:endParaRPr>
          </a:p>
          <a:p>
            <a:pPr eaLnBrk="1" hangingPunct="1"/>
            <a:r>
              <a:rPr lang="en-GB" altLang="en-US" dirty="0" smtClean="0">
                <a:ea typeface="ＭＳ Ｐゴシック" pitchFamily="34" charset="-128"/>
              </a:rPr>
              <a:t>Explain that:</a:t>
            </a:r>
          </a:p>
          <a:p>
            <a:pPr eaLnBrk="1" hangingPunct="1"/>
            <a:r>
              <a:rPr lang="en-GB" altLang="en-US" dirty="0" smtClean="0">
                <a:ea typeface="ＭＳ Ｐゴシック" pitchFamily="34" charset="-128"/>
              </a:rPr>
              <a:t>All of these things have led to the development of the </a:t>
            </a:r>
            <a:r>
              <a:rPr lang="en-GB" altLang="en-US" i="1" dirty="0" smtClean="0">
                <a:ea typeface="ＭＳ Ｐゴシック" pitchFamily="34" charset="-128"/>
              </a:rPr>
              <a:t>Consultation skills for pharmacy practice </a:t>
            </a:r>
            <a:r>
              <a:rPr lang="en-GB" altLang="en-US" dirty="0" smtClean="0">
                <a:ea typeface="ＭＳ Ｐゴシック" pitchFamily="34" charset="-128"/>
              </a:rPr>
              <a:t>programme which we’ll talk about now</a:t>
            </a:r>
          </a:p>
          <a:p>
            <a:pPr eaLnBrk="1" hangingPunct="1"/>
            <a:endParaRPr lang="en-GB" altLang="en-US" dirty="0" smtClean="0">
              <a:ea typeface="ＭＳ Ｐゴシック" pitchFamily="34" charset="-128"/>
            </a:endParaRPr>
          </a:p>
          <a:p>
            <a:pPr eaLnBrk="1" hangingPunct="1"/>
            <a:endParaRPr lang="en-GB" altLang="en-US" dirty="0" smtClean="0"/>
          </a:p>
        </p:txBody>
      </p:sp>
      <p:sp>
        <p:nvSpPr>
          <p:cNvPr id="4" name="Slide Number Placeholder 3"/>
          <p:cNvSpPr>
            <a:spLocks noGrp="1"/>
          </p:cNvSpPr>
          <p:nvPr>
            <p:ph type="sldNum" sz="quarter" idx="5"/>
          </p:nvPr>
        </p:nvSpPr>
        <p:spPr/>
        <p:txBody>
          <a:bodyPr/>
          <a:lstStyle/>
          <a:p>
            <a:pPr>
              <a:defRPr/>
            </a:pPr>
            <a:fld id="{F6D03F62-40BE-48B2-8384-C1FAFC35DAD8}" type="slidenum">
              <a:rPr lang="en-GB" smtClean="0"/>
              <a:pPr>
                <a:defRPr/>
              </a:pPr>
              <a:t>11</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b="1" dirty="0" smtClean="0">
                <a:ea typeface="ＭＳ Ｐゴシック" pitchFamily="34" charset="-128"/>
              </a:rPr>
              <a:t>This slide represents the background to the programme and why it has been developed.</a:t>
            </a:r>
          </a:p>
          <a:p>
            <a:pPr eaLnBrk="1" hangingPunct="1"/>
            <a:r>
              <a:rPr lang="en-GB" altLang="en-US" dirty="0" smtClean="0">
                <a:ea typeface="ＭＳ Ｐゴシック" pitchFamily="34" charset="-128"/>
              </a:rPr>
              <a:t>The </a:t>
            </a:r>
            <a:r>
              <a:rPr lang="en-GB" altLang="en-US" i="1" dirty="0" smtClean="0">
                <a:ea typeface="ＭＳ Ｐゴシック" pitchFamily="34" charset="-128"/>
              </a:rPr>
              <a:t>Consultation skills for pharmacy practice </a:t>
            </a:r>
            <a:r>
              <a:rPr lang="en-GB" altLang="en-US" dirty="0" smtClean="0">
                <a:ea typeface="ＭＳ Ｐゴシック" pitchFamily="34" charset="-128"/>
              </a:rPr>
              <a:t>initiative has been developed by</a:t>
            </a:r>
            <a:r>
              <a:rPr lang="en-GB" altLang="en-US" baseline="0" dirty="0" smtClean="0">
                <a:ea typeface="ＭＳ Ｐゴシック" pitchFamily="34" charset="-128"/>
              </a:rPr>
              <a:t> HEE in </a:t>
            </a:r>
            <a:r>
              <a:rPr lang="en-GB" altLang="en-US" dirty="0" smtClean="0">
                <a:ea typeface="ＭＳ Ｐゴシック" pitchFamily="34" charset="-128"/>
              </a:rPr>
              <a:t>partnership with the Centre for Pharmacy Postgraduate Education and is supported by the Royal Pharmaceutical Society and the Association of Pharmacy Technicians, UK.  </a:t>
            </a:r>
          </a:p>
          <a:p>
            <a:pPr eaLnBrk="1" hangingPunct="1"/>
            <a:r>
              <a:rPr lang="en-GB" altLang="en-US" dirty="0" smtClean="0">
                <a:ea typeface="ＭＳ Ｐゴシック" pitchFamily="34" charset="-128"/>
              </a:rPr>
              <a:t>Pharmacy professionals (both pharmacists and pharmacy technicians) in most sectors have a more prominent patient-facing role. There is a wide range of skills in the profession, ranging from newly registered pharmacists who have done formal learning on consultation skills but have little patient experience, through to pharmacists/pharmacy technicians who have experience but no history of formal training for consultation skills.</a:t>
            </a:r>
          </a:p>
          <a:p>
            <a:pPr eaLnBrk="1" hangingPunct="1"/>
            <a:r>
              <a:rPr lang="en-GB" altLang="en-US" dirty="0" smtClean="0">
                <a:ea typeface="ＭＳ Ｐゴシック" pitchFamily="34" charset="-128"/>
              </a:rPr>
              <a:t>HEE identified the need to develop the consultation skills of the profession as a priority within both the medicines optimisation and public health agenda. </a:t>
            </a:r>
          </a:p>
          <a:p>
            <a:pPr eaLnBrk="1" hangingPunct="1"/>
            <a:r>
              <a:rPr lang="en-GB" altLang="en-US" b="1" dirty="0" smtClean="0">
                <a:ea typeface="ＭＳ Ｐゴシック" pitchFamily="34" charset="-128"/>
              </a:rPr>
              <a:t>A new set of national practice standards </a:t>
            </a:r>
            <a:r>
              <a:rPr lang="en-GB" altLang="en-US" dirty="0" smtClean="0">
                <a:ea typeface="ＭＳ Ｐゴシック" pitchFamily="34" charset="-128"/>
              </a:rPr>
              <a:t>for pharmacy professionals have been developed and in order to support the profession in working towards these standards, a new national learning and development programme has been developed to support you in working towards these standards.</a:t>
            </a:r>
          </a:p>
          <a:p>
            <a:pPr eaLnBrk="1" hangingPunct="1"/>
            <a:endParaRPr lang="en-GB" altLang="en-US" dirty="0" smtClean="0"/>
          </a:p>
        </p:txBody>
      </p:sp>
      <p:sp>
        <p:nvSpPr>
          <p:cNvPr id="4" name="Slide Number Placeholder 3"/>
          <p:cNvSpPr>
            <a:spLocks noGrp="1"/>
          </p:cNvSpPr>
          <p:nvPr>
            <p:ph type="sldNum" sz="quarter" idx="5"/>
          </p:nvPr>
        </p:nvSpPr>
        <p:spPr/>
        <p:txBody>
          <a:bodyPr/>
          <a:lstStyle/>
          <a:p>
            <a:pPr>
              <a:defRPr/>
            </a:pPr>
            <a:fld id="{E02C558F-1CCC-4304-A2A1-1592E94F0DD8}" type="slidenum">
              <a:rPr lang="en-GB" smtClean="0"/>
              <a:pPr>
                <a:defRPr/>
              </a:pPr>
              <a:t>12</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smtClean="0">
                <a:ea typeface="ＭＳ Ｐゴシック" pitchFamily="34" charset="-128"/>
              </a:rPr>
              <a:t>Explain to participants:</a:t>
            </a:r>
          </a:p>
          <a:p>
            <a:pPr eaLnBrk="1" hangingPunct="1"/>
            <a:r>
              <a:rPr lang="en-GB" altLang="en-US" smtClean="0">
                <a:ea typeface="ＭＳ Ｐゴシック" pitchFamily="34" charset="-128"/>
              </a:rPr>
              <a:t>The six-step learning and development pathway has been developed to support you in reflecting on your current skills, learning new ones and assessing your knowledge of consultation skills and behaviours. The programme has its own website – this is the homepage.</a:t>
            </a:r>
          </a:p>
          <a:p>
            <a:pPr eaLnBrk="1" hangingPunct="1"/>
            <a:endParaRPr lang="en-GB" altLang="en-US" smtClean="0"/>
          </a:p>
        </p:txBody>
      </p:sp>
      <p:sp>
        <p:nvSpPr>
          <p:cNvPr id="4" name="Slide Number Placeholder 3"/>
          <p:cNvSpPr>
            <a:spLocks noGrp="1"/>
          </p:cNvSpPr>
          <p:nvPr>
            <p:ph type="sldNum" sz="quarter" idx="5"/>
          </p:nvPr>
        </p:nvSpPr>
        <p:spPr/>
        <p:txBody>
          <a:bodyPr/>
          <a:lstStyle/>
          <a:p>
            <a:pPr>
              <a:defRPr/>
            </a:pPr>
            <a:fld id="{23C3E549-A606-4CF1-878B-28D3BE28A124}" type="slidenum">
              <a:rPr lang="en-GB" smtClean="0"/>
              <a:pPr>
                <a:defRPr/>
              </a:pPr>
              <a:t>13</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smtClean="0">
                <a:ea typeface="ＭＳ Ｐゴシック" pitchFamily="34" charset="-128"/>
              </a:rPr>
              <a:t>Explain to participants:</a:t>
            </a:r>
          </a:p>
          <a:p>
            <a:pPr eaLnBrk="1" hangingPunct="1"/>
            <a:r>
              <a:rPr lang="en-GB" altLang="en-US" smtClean="0">
                <a:ea typeface="ＭＳ Ｐゴシック" pitchFamily="34" charset="-128"/>
              </a:rPr>
              <a:t>We’ll take a whistle-stop tour through the learning pathway to outline the tools and resources available to you </a:t>
            </a:r>
          </a:p>
          <a:p>
            <a:pPr eaLnBrk="1" hangingPunct="1"/>
            <a:r>
              <a:rPr lang="en-GB" altLang="en-US" smtClean="0">
                <a:ea typeface="ＭＳ Ｐゴシック" pitchFamily="34" charset="-128"/>
              </a:rPr>
              <a:t>(this really is a quick tour as participants can access the website individually to take a closer look). They may have accessed it during whilst working through the pre-workshop booklet.</a:t>
            </a:r>
          </a:p>
          <a:p>
            <a:pPr eaLnBrk="1" hangingPunct="1"/>
            <a:r>
              <a:rPr lang="en-GB" altLang="en-US" smtClean="0">
                <a:ea typeface="ＭＳ Ｐゴシック" pitchFamily="34" charset="-128"/>
              </a:rPr>
              <a:t>This is how the learning and development pathway appears with each step represented by an icon</a:t>
            </a:r>
          </a:p>
          <a:p>
            <a:pPr eaLnBrk="1" hangingPunct="1"/>
            <a:endParaRPr lang="en-GB" altLang="en-US" smtClean="0"/>
          </a:p>
        </p:txBody>
      </p:sp>
      <p:sp>
        <p:nvSpPr>
          <p:cNvPr id="4" name="Slide Number Placeholder 3"/>
          <p:cNvSpPr>
            <a:spLocks noGrp="1"/>
          </p:cNvSpPr>
          <p:nvPr>
            <p:ph type="sldNum" sz="quarter" idx="5"/>
          </p:nvPr>
        </p:nvSpPr>
        <p:spPr/>
        <p:txBody>
          <a:bodyPr/>
          <a:lstStyle/>
          <a:p>
            <a:pPr>
              <a:defRPr/>
            </a:pPr>
            <a:fld id="{6D617AC7-C2B7-45FA-93A8-6EF67F0849A7}" type="slidenum">
              <a:rPr lang="en-GB" smtClean="0"/>
              <a:pPr>
                <a:defRPr/>
              </a:pPr>
              <a:t>14</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smtClean="0">
                <a:ea typeface="ＭＳ Ｐゴシック" pitchFamily="34" charset="-128"/>
              </a:rPr>
              <a:t>Explain to participants:</a:t>
            </a:r>
          </a:p>
          <a:p>
            <a:pPr eaLnBrk="1" hangingPunct="1"/>
            <a:r>
              <a:rPr lang="en-GB" altLang="en-US" smtClean="0">
                <a:ea typeface="ＭＳ Ｐゴシック" pitchFamily="34" charset="-128"/>
              </a:rPr>
              <a:t>This is how the learning pathway appears on the website. You can see there are six icons (light bulb, rosette, clipboard, book, magnifying glass and CPD cycle). Each one represents a learning and development step for you. The light bulb is the ‘why’ – we’ve already mentioned the main reasons why consultation skills are important to the profession.</a:t>
            </a:r>
          </a:p>
          <a:p>
            <a:pPr eaLnBrk="1" hangingPunct="1"/>
            <a:r>
              <a:rPr lang="en-GB" altLang="en-US" smtClean="0">
                <a:ea typeface="ＭＳ Ｐゴシック" pitchFamily="34" charset="-128"/>
              </a:rPr>
              <a:t>(the text in bold on this slide is worth mentioning here (ref Greenhill </a:t>
            </a:r>
            <a:r>
              <a:rPr lang="en-GB" altLang="en-US" i="1" smtClean="0">
                <a:ea typeface="ＭＳ Ｐゴシック" pitchFamily="34" charset="-128"/>
              </a:rPr>
              <a:t>et al.))</a:t>
            </a:r>
          </a:p>
          <a:p>
            <a:pPr eaLnBrk="1" hangingPunct="1"/>
            <a:endParaRPr lang="en-GB" altLang="en-US" smtClean="0">
              <a:ea typeface="ＭＳ Ｐゴシック" pitchFamily="34" charset="-128"/>
            </a:endParaRPr>
          </a:p>
          <a:p>
            <a:pPr eaLnBrk="1" hangingPunct="1"/>
            <a:r>
              <a:rPr lang="en-GB" altLang="en-US" smtClean="0">
                <a:ea typeface="ＭＳ Ｐゴシック" pitchFamily="34" charset="-128"/>
              </a:rPr>
              <a:t>Step 2 contains the national practice standards (detailed on the next slide).</a:t>
            </a:r>
          </a:p>
          <a:p>
            <a:pPr eaLnBrk="1" hangingPunct="1"/>
            <a:endParaRPr lang="en-GB" altLang="en-US" smtClean="0">
              <a:ea typeface="ＭＳ Ｐゴシック" pitchFamily="34" charset="-128"/>
            </a:endParaRPr>
          </a:p>
          <a:p>
            <a:pPr eaLnBrk="1" hangingPunct="1"/>
            <a:endParaRPr lang="en-GB" altLang="en-US" smtClean="0"/>
          </a:p>
        </p:txBody>
      </p:sp>
      <p:sp>
        <p:nvSpPr>
          <p:cNvPr id="4" name="Slide Number Placeholder 3"/>
          <p:cNvSpPr>
            <a:spLocks noGrp="1"/>
          </p:cNvSpPr>
          <p:nvPr>
            <p:ph type="sldNum" sz="quarter" idx="5"/>
          </p:nvPr>
        </p:nvSpPr>
        <p:spPr/>
        <p:txBody>
          <a:bodyPr/>
          <a:lstStyle/>
          <a:p>
            <a:pPr>
              <a:defRPr/>
            </a:pPr>
            <a:fld id="{D48B475B-57E9-476F-84D9-1F755EE6C9F2}" type="slidenum">
              <a:rPr lang="en-GB" smtClean="0"/>
              <a:pPr>
                <a:defRPr/>
              </a:pPr>
              <a:t>15</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smtClean="0">
                <a:ea typeface="ＭＳ Ｐゴシック" pitchFamily="34" charset="-128"/>
              </a:rPr>
              <a:t>The national practice standards for pharmacy consultations have been developed to provide a framework of the key knowledge, skills and behaviours expected of a pharmacy professional when speaking with patients.  Participants will have seen a set of the practice standards, included in Appendix 1 of their pre-workshop book.</a:t>
            </a:r>
          </a:p>
          <a:p>
            <a:pPr eaLnBrk="1" hangingPunct="1"/>
            <a:r>
              <a:rPr lang="en-GB" altLang="en-US" smtClean="0">
                <a:ea typeface="ＭＳ Ｐゴシック" pitchFamily="34" charset="-128"/>
              </a:rPr>
              <a:t>The key point from the slide to make to participants: </a:t>
            </a:r>
          </a:p>
          <a:p>
            <a:pPr eaLnBrk="1" hangingPunct="1"/>
            <a:r>
              <a:rPr lang="en-GB" altLang="en-US" smtClean="0">
                <a:ea typeface="ＭＳ Ｐゴシック" pitchFamily="34" charset="-128"/>
              </a:rPr>
              <a:t>As a pharmacy professional you are expected to work towards and demonstrate these standards</a:t>
            </a:r>
          </a:p>
          <a:p>
            <a:pPr eaLnBrk="1" hangingPunct="1"/>
            <a:r>
              <a:rPr lang="en-GB" altLang="en-US" smtClean="0">
                <a:ea typeface="ＭＳ Ｐゴシック" pitchFamily="34" charset="-128"/>
              </a:rPr>
              <a:t>These include core skills, such as active listening and applying appropriate questioning techniques in the consultation, as well as broader skills, such as considering a patient’s ideas, concerns and expectations of the consultation. Challenge for them is how will they work towards these standards?</a:t>
            </a:r>
          </a:p>
          <a:p>
            <a:pPr eaLnBrk="1" hangingPunct="1"/>
            <a:endParaRPr lang="en-GB" altLang="en-US" smtClean="0"/>
          </a:p>
        </p:txBody>
      </p:sp>
      <p:sp>
        <p:nvSpPr>
          <p:cNvPr id="4" name="Slide Number Placeholder 3"/>
          <p:cNvSpPr>
            <a:spLocks noGrp="1"/>
          </p:cNvSpPr>
          <p:nvPr>
            <p:ph type="sldNum" sz="quarter" idx="5"/>
          </p:nvPr>
        </p:nvSpPr>
        <p:spPr/>
        <p:txBody>
          <a:bodyPr/>
          <a:lstStyle/>
          <a:p>
            <a:pPr>
              <a:defRPr/>
            </a:pPr>
            <a:fld id="{42AEBD40-2B50-4B2E-B8B4-8D20F295D759}" type="slidenum">
              <a:rPr lang="en-GB" smtClean="0"/>
              <a:pPr>
                <a:defRPr/>
              </a:pPr>
              <a:t>16</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dirty="0" smtClean="0">
                <a:ea typeface="ＭＳ Ｐゴシック" pitchFamily="34" charset="-128"/>
              </a:rPr>
              <a:t>Tutor</a:t>
            </a:r>
            <a:r>
              <a:rPr lang="en-GB" altLang="en-US" baseline="0" dirty="0" smtClean="0">
                <a:ea typeface="ＭＳ Ｐゴシック" pitchFamily="34" charset="-128"/>
              </a:rPr>
              <a:t> please t</a:t>
            </a:r>
            <a:r>
              <a:rPr lang="en-GB" altLang="en-US" dirty="0" smtClean="0">
                <a:ea typeface="ＭＳ Ｐゴシック" pitchFamily="34" charset="-128"/>
              </a:rPr>
              <a:t>ake a look at the posters from the warm up at the start of the workshop.</a:t>
            </a:r>
          </a:p>
          <a:p>
            <a:pPr eaLnBrk="1" hangingPunct="1"/>
            <a:r>
              <a:rPr lang="en-GB" altLang="en-US" dirty="0" smtClean="0">
                <a:ea typeface="ＭＳ Ｐゴシック" pitchFamily="34" charset="-128"/>
              </a:rPr>
              <a:t>Highlight the main standards that people think they already achieve and then address some of the challenges (spend about three minutes). Hopefully, as participants develop practice, there will be more on the ‘I already achieve this’ side</a:t>
            </a:r>
            <a:r>
              <a:rPr lang="en-GB" altLang="en-US" dirty="0" smtClean="0">
                <a:ea typeface="ＭＳ Ｐゴシック" pitchFamily="34" charset="-128"/>
                <a:sym typeface="Wingdings" pitchFamily="2" charset="2"/>
              </a:rPr>
              <a:t>.</a:t>
            </a:r>
            <a:endParaRPr lang="en-GB" altLang="en-US" dirty="0" smtClean="0">
              <a:ea typeface="ＭＳ Ｐゴシック" pitchFamily="34" charset="-128"/>
            </a:endParaRPr>
          </a:p>
          <a:p>
            <a:pPr eaLnBrk="1" hangingPunct="1"/>
            <a:endParaRPr lang="en-GB" altLang="en-US" dirty="0" smtClean="0"/>
          </a:p>
        </p:txBody>
      </p:sp>
      <p:sp>
        <p:nvSpPr>
          <p:cNvPr id="4" name="Slide Number Placeholder 3"/>
          <p:cNvSpPr>
            <a:spLocks noGrp="1"/>
          </p:cNvSpPr>
          <p:nvPr>
            <p:ph type="sldNum" sz="quarter" idx="5"/>
          </p:nvPr>
        </p:nvSpPr>
        <p:spPr/>
        <p:txBody>
          <a:bodyPr/>
          <a:lstStyle/>
          <a:p>
            <a:pPr>
              <a:defRPr/>
            </a:pPr>
            <a:fld id="{EE13CEE2-C122-4213-ABA7-A0352CA52F21}" type="slidenum">
              <a:rPr lang="en-GB" smtClean="0"/>
              <a:pPr>
                <a:defRPr/>
              </a:pPr>
              <a:t>17</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smtClean="0">
                <a:ea typeface="ＭＳ Ｐゴシック" pitchFamily="34" charset="-128"/>
              </a:rPr>
              <a:t>Explain to participants:</a:t>
            </a:r>
          </a:p>
          <a:p>
            <a:pPr eaLnBrk="1" hangingPunct="1"/>
            <a:r>
              <a:rPr lang="en-GB" altLang="en-US" smtClean="0">
                <a:ea typeface="ＭＳ Ｐゴシック" pitchFamily="34" charset="-128"/>
              </a:rPr>
              <a:t>The next step of the pathway focuses on self-assessment of current skills and behaviours. </a:t>
            </a:r>
            <a:r>
              <a:rPr lang="en-GB" altLang="en-US" i="1" smtClean="0">
                <a:ea typeface="ＭＳ Ｐゴシック" pitchFamily="34" charset="-128"/>
              </a:rPr>
              <a:t>We’ve already talked about perceptions and this is something you may think you do well……and you may! But how do you really know?</a:t>
            </a:r>
          </a:p>
          <a:p>
            <a:pPr eaLnBrk="1" hangingPunct="1"/>
            <a:r>
              <a:rPr lang="en-GB" altLang="en-US" i="1" smtClean="0">
                <a:ea typeface="ＭＳ Ｐゴシック" pitchFamily="34" charset="-128"/>
              </a:rPr>
              <a:t>Reflection on your practice is key to development. There are a range of resources available via the website which you can access. These include the MRCF, which you used in the pre-workshop task, patient questionnaires and guidance on peer review and video critique, which we are going to do now as an activity.</a:t>
            </a:r>
          </a:p>
          <a:p>
            <a:pPr eaLnBrk="1" hangingPunct="1"/>
            <a:endParaRPr lang="en-GB" altLang="en-US" smtClean="0"/>
          </a:p>
        </p:txBody>
      </p:sp>
      <p:sp>
        <p:nvSpPr>
          <p:cNvPr id="4" name="Slide Number Placeholder 3"/>
          <p:cNvSpPr>
            <a:spLocks noGrp="1"/>
          </p:cNvSpPr>
          <p:nvPr>
            <p:ph type="sldNum" sz="quarter" idx="5"/>
          </p:nvPr>
        </p:nvSpPr>
        <p:spPr/>
        <p:txBody>
          <a:bodyPr/>
          <a:lstStyle/>
          <a:p>
            <a:pPr>
              <a:defRPr/>
            </a:pPr>
            <a:fld id="{CD242348-0388-4B2E-ABE1-E72931CC209E}" type="slidenum">
              <a:rPr lang="en-GB" smtClean="0"/>
              <a:pPr>
                <a:defRPr/>
              </a:pPr>
              <a:t>18</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dirty="0" smtClean="0">
                <a:ea typeface="ＭＳ Ｐゴシック" pitchFamily="34" charset="-128"/>
              </a:rPr>
              <a:t>New practice standards for consultation skills have been developed which are the key skills and behaviours (competencies) that all pharmacy professionals (pharmacists and registered</a:t>
            </a:r>
            <a:r>
              <a:rPr lang="en-GB" altLang="en-US" baseline="0" dirty="0" smtClean="0">
                <a:ea typeface="ＭＳ Ｐゴシック" pitchFamily="34" charset="-128"/>
              </a:rPr>
              <a:t> </a:t>
            </a:r>
            <a:r>
              <a:rPr lang="en-GB" altLang="en-US" dirty="0" smtClean="0">
                <a:ea typeface="ＭＳ Ｐゴシック" pitchFamily="34" charset="-128"/>
              </a:rPr>
              <a:t>pharmacy technicians) should aspire to in their practice.  </a:t>
            </a:r>
          </a:p>
          <a:p>
            <a:pPr eaLnBrk="1" hangingPunct="1"/>
            <a:endParaRPr lang="en-GB" altLang="en-US" dirty="0" smtClean="0">
              <a:ea typeface="ＭＳ Ｐゴシック" pitchFamily="34" charset="-128"/>
            </a:endParaRPr>
          </a:p>
          <a:p>
            <a:pPr eaLnBrk="1" hangingPunct="1"/>
            <a:r>
              <a:rPr lang="en-GB" altLang="en-US" dirty="0" smtClean="0">
                <a:ea typeface="ＭＳ Ｐゴシック" pitchFamily="34" charset="-128"/>
              </a:rPr>
              <a:t>Explain to participants that the workshop provides an opportunity for them to start reflecting on their current skills and thinking about their next steps in developing a more effective, patient-centred approach, to the consultations they conduct. There may be participants who already apply a patient-centred approach to their consultation and the reflective process provides reassurance that their practice is effective. It also acts as an introductory taster session for the one-day consultation skills workshop.</a:t>
            </a:r>
            <a:r>
              <a:rPr lang="en-GB" altLang="en-US" baseline="0" dirty="0" smtClean="0">
                <a:ea typeface="ＭＳ Ｐゴシック" pitchFamily="34" charset="-128"/>
              </a:rPr>
              <a:t> </a:t>
            </a:r>
            <a:endParaRPr lang="en-GB" altLang="en-US" dirty="0" smtClean="0">
              <a:ea typeface="ＭＳ Ｐゴシック" pitchFamily="34" charset="-128"/>
            </a:endParaRPr>
          </a:p>
          <a:p>
            <a:pPr eaLnBrk="1" hangingPunct="1"/>
            <a:endParaRPr lang="en-GB" altLang="en-US" dirty="0" smtClean="0">
              <a:ea typeface="ＭＳ Ｐゴシック" pitchFamily="34" charset="-128"/>
            </a:endParaRPr>
          </a:p>
          <a:p>
            <a:pPr eaLnBrk="1" hangingPunct="1"/>
            <a:endParaRPr lang="en-GB" altLang="en-US" dirty="0" smtClean="0"/>
          </a:p>
        </p:txBody>
      </p:sp>
      <p:sp>
        <p:nvSpPr>
          <p:cNvPr id="4" name="Slide Number Placeholder 3"/>
          <p:cNvSpPr>
            <a:spLocks noGrp="1"/>
          </p:cNvSpPr>
          <p:nvPr>
            <p:ph type="sldNum" sz="quarter" idx="5"/>
          </p:nvPr>
        </p:nvSpPr>
        <p:spPr/>
        <p:txBody>
          <a:bodyPr/>
          <a:lstStyle/>
          <a:p>
            <a:pPr>
              <a:defRPr/>
            </a:pPr>
            <a:fld id="{5785FEBF-A01B-4360-81EE-900CB55D7A76}" type="slidenum">
              <a:rPr lang="en-GB" smtClean="0"/>
              <a:pPr>
                <a:defRPr/>
              </a:pPr>
              <a:t>1</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dirty="0" smtClean="0">
                <a:ea typeface="ＭＳ Ｐゴシック" pitchFamily="34" charset="-128"/>
              </a:rPr>
              <a:t>This is a chance for participants to look at a video consultation and critique it (allow a minute or so for them to become familiar with the form).</a:t>
            </a:r>
          </a:p>
          <a:p>
            <a:pPr eaLnBrk="1" hangingPunct="1"/>
            <a:endParaRPr lang="en-GB" altLang="en-US" dirty="0" smtClean="0">
              <a:ea typeface="ＭＳ Ｐゴシック" pitchFamily="34" charset="-128"/>
            </a:endParaRPr>
          </a:p>
          <a:p>
            <a:pPr eaLnBrk="1" hangingPunct="1"/>
            <a:r>
              <a:rPr lang="en-GB" altLang="en-US" dirty="0" smtClean="0">
                <a:ea typeface="ＭＳ Ｐゴシック" pitchFamily="34" charset="-128"/>
              </a:rPr>
              <a:t>Explain to participants:</a:t>
            </a:r>
          </a:p>
          <a:p>
            <a:pPr eaLnBrk="1" hangingPunct="1"/>
            <a:r>
              <a:rPr lang="en-GB" altLang="en-US" dirty="0" smtClean="0">
                <a:ea typeface="ＭＳ Ｐゴシック" pitchFamily="34" charset="-128"/>
              </a:rPr>
              <a:t>The following video shows a new medicine consultation. Working through the critique with colleagues will help share ideas and thoughts about the consultation. There is no such thing as a perfect consultation; everyone will bring their own style and personality to a consultation. Bear this in mind as you watch. If you are a hospital pharmacist or a pharmacy technician who does not conduct the NMS consultation then the video is still relevant. Overall, we should demonstrate the same skills and behaviours to be effective.</a:t>
            </a:r>
          </a:p>
          <a:p>
            <a:pPr eaLnBrk="1" hangingPunct="1"/>
            <a:endParaRPr lang="en-GB" altLang="en-US" dirty="0" smtClean="0">
              <a:ea typeface="ＭＳ Ｐゴシック" pitchFamily="34" charset="-128"/>
            </a:endParaRPr>
          </a:p>
          <a:p>
            <a:pPr eaLnBrk="1" hangingPunct="1"/>
            <a:r>
              <a:rPr lang="en-GB" altLang="en-US" dirty="0" smtClean="0">
                <a:ea typeface="ＭＳ Ｐゴシック" pitchFamily="34" charset="-128"/>
              </a:rPr>
              <a:t>Keep to groups of six and allocate each group one or two sections of the observation form to concentrate on (as slide).</a:t>
            </a:r>
          </a:p>
          <a:p>
            <a:pPr eaLnBrk="1" hangingPunct="1"/>
            <a:r>
              <a:rPr lang="en-GB" altLang="en-US" dirty="0" smtClean="0">
                <a:ea typeface="ＭＳ Ｐゴシック" pitchFamily="34" charset="-128"/>
              </a:rPr>
              <a:t> </a:t>
            </a:r>
          </a:p>
          <a:p>
            <a:pPr eaLnBrk="1" hangingPunct="1"/>
            <a:r>
              <a:rPr lang="en-GB" altLang="en-US" dirty="0" smtClean="0">
                <a:ea typeface="ＭＳ Ｐゴシック" pitchFamily="34" charset="-128"/>
              </a:rPr>
              <a:t>Ask participants to:</a:t>
            </a:r>
          </a:p>
          <a:p>
            <a:pPr eaLnBrk="1" hangingPunct="1"/>
            <a:r>
              <a:rPr lang="en-GB" altLang="en-US" dirty="0" smtClean="0">
                <a:ea typeface="ＭＳ Ｐゴシック" pitchFamily="34" charset="-128"/>
              </a:rPr>
              <a:t>Work in groups to critique the sections you have been allocated for the consultation, using the video consultation observation form in the workshop book,  and then give constructive feedback to the room. </a:t>
            </a:r>
          </a:p>
          <a:p>
            <a:pPr eaLnBrk="1" hangingPunct="1"/>
            <a:endParaRPr lang="en-GB" altLang="en-US" dirty="0" smtClean="0">
              <a:ea typeface="ＭＳ Ｐゴシック" pitchFamily="34" charset="-128"/>
            </a:endParaRPr>
          </a:p>
          <a:p>
            <a:pPr eaLnBrk="1" hangingPunct="1"/>
            <a:r>
              <a:rPr lang="en-GB" altLang="en-US" dirty="0" smtClean="0">
                <a:ea typeface="ＭＳ Ｐゴシック" pitchFamily="34" charset="-128"/>
              </a:rPr>
              <a:t>Allow participants a minute to read their section of the form.</a:t>
            </a:r>
          </a:p>
          <a:p>
            <a:pPr eaLnBrk="1" hangingPunct="1"/>
            <a:r>
              <a:rPr lang="en-GB" altLang="en-US" dirty="0" smtClean="0">
                <a:ea typeface="ＭＳ Ｐゴシック" pitchFamily="34" charset="-128"/>
              </a:rPr>
              <a:t>Appendix 2 from the Facilitator’s guide provides the key points to raise following group feedback.</a:t>
            </a:r>
          </a:p>
          <a:p>
            <a:pPr eaLnBrk="1" hangingPunct="1"/>
            <a:endParaRPr lang="en-GB" altLang="en-US" dirty="0" smtClean="0"/>
          </a:p>
        </p:txBody>
      </p:sp>
      <p:sp>
        <p:nvSpPr>
          <p:cNvPr id="4" name="Slide Number Placeholder 3"/>
          <p:cNvSpPr>
            <a:spLocks noGrp="1"/>
          </p:cNvSpPr>
          <p:nvPr>
            <p:ph type="sldNum" sz="quarter" idx="5"/>
          </p:nvPr>
        </p:nvSpPr>
        <p:spPr/>
        <p:txBody>
          <a:bodyPr/>
          <a:lstStyle/>
          <a:p>
            <a:pPr>
              <a:defRPr/>
            </a:pPr>
            <a:fld id="{F9DF3DC5-96B4-4FA8-8A8C-E82F758393D7}" type="slidenum">
              <a:rPr lang="en-GB" smtClean="0"/>
              <a:pPr>
                <a:defRPr/>
              </a:pPr>
              <a:t>19</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dirty="0" smtClean="0">
                <a:ea typeface="ＭＳ Ｐゴシック" pitchFamily="34" charset="-128"/>
              </a:rPr>
              <a:t>The video runs for about five minutes. You can either access this from the hyperlink in the presentation (this will only work when the PowerPoint is in full slide mode) or via the link in your Facilitator’s guide We strongly recommend you download it to your laptop by accessing the video file in the materials list.</a:t>
            </a:r>
          </a:p>
          <a:p>
            <a:pPr eaLnBrk="1" hangingPunct="1"/>
            <a:endParaRPr lang="en-GB" altLang="en-US" dirty="0" smtClean="0">
              <a:ea typeface="ＭＳ Ｐゴシック" pitchFamily="34" charset="-128"/>
            </a:endParaRPr>
          </a:p>
          <a:p>
            <a:pPr eaLnBrk="1" hangingPunct="1"/>
            <a:r>
              <a:rPr lang="en-GB" altLang="en-US" dirty="0" smtClean="0">
                <a:ea typeface="ＭＳ Ｐゴシック" pitchFamily="34" charset="-128"/>
              </a:rPr>
              <a:t>Once the video is finished allow the groups about five minutes to discuss their section of the critique. Encourage them to consider other elements on the form too.</a:t>
            </a:r>
          </a:p>
          <a:p>
            <a:pPr eaLnBrk="1" hangingPunct="1"/>
            <a:r>
              <a:rPr lang="en-GB" altLang="en-US" dirty="0" smtClean="0">
                <a:ea typeface="ＭＳ Ｐゴシック" pitchFamily="34" charset="-128"/>
              </a:rPr>
              <a:t>Take two points of feedback from each group (1: what went well  2: what they would do differently) (8 minutes)</a:t>
            </a:r>
          </a:p>
          <a:p>
            <a:pPr eaLnBrk="1" hangingPunct="1"/>
            <a:r>
              <a:rPr lang="en-GB" altLang="en-US" dirty="0" smtClean="0">
                <a:ea typeface="ＭＳ Ｐゴシック" pitchFamily="34" charset="-128"/>
              </a:rPr>
              <a:t>Remind participants that they can assess their own consultation skills by videoing them and then critiquing them afterwards (but take care to get consent from all involved)</a:t>
            </a:r>
          </a:p>
          <a:p>
            <a:pPr eaLnBrk="1" hangingPunct="1"/>
            <a:r>
              <a:rPr lang="en-GB" altLang="en-US" dirty="0" smtClean="0">
                <a:ea typeface="ＭＳ Ｐゴシック" pitchFamily="34" charset="-128"/>
              </a:rPr>
              <a:t>At the end of the session you will return to the six-step pathway.</a:t>
            </a:r>
          </a:p>
          <a:p>
            <a:pPr eaLnBrk="1" hangingPunct="1"/>
            <a:endParaRPr lang="en-GB" altLang="en-US" dirty="0" smtClean="0"/>
          </a:p>
        </p:txBody>
      </p:sp>
      <p:sp>
        <p:nvSpPr>
          <p:cNvPr id="4" name="Slide Number Placeholder 3"/>
          <p:cNvSpPr>
            <a:spLocks noGrp="1"/>
          </p:cNvSpPr>
          <p:nvPr>
            <p:ph type="sldNum" sz="quarter" idx="5"/>
          </p:nvPr>
        </p:nvSpPr>
        <p:spPr/>
        <p:txBody>
          <a:bodyPr/>
          <a:lstStyle/>
          <a:p>
            <a:pPr>
              <a:defRPr/>
            </a:pPr>
            <a:fld id="{8A14C202-219B-4A72-9230-5BCE2BA26197}" type="slidenum">
              <a:rPr lang="en-GB" smtClean="0"/>
              <a:pPr>
                <a:defRPr/>
              </a:pPr>
              <a:t>20</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dirty="0" smtClean="0">
                <a:ea typeface="ＭＳ Ｐゴシック" pitchFamily="34" charset="-128"/>
              </a:rPr>
              <a:t>This section of the pathway provides you with a set of core learning resources and signposting to additional learning you may wish to access as you continue to develop your practice. You will have received the distance learning programme on consultation skills in the post (to be delivered to all registered pharmacy professionals in March 2014) and this has been developed as one of the core learning resources along with this workshop (cover shown on next slide).  There is also a CPPE e-learning programme on consultation skills and a video wall of NMS consultations which will help your observation of practice. This area of the </a:t>
            </a:r>
            <a:r>
              <a:rPr lang="en-GB" altLang="en-US" dirty="0" err="1" smtClean="0">
                <a:ea typeface="ＭＳ Ｐゴシック" pitchFamily="34" charset="-128"/>
              </a:rPr>
              <a:t>CSfPP</a:t>
            </a:r>
            <a:r>
              <a:rPr lang="en-GB" altLang="en-US" baseline="0" dirty="0" smtClean="0">
                <a:ea typeface="ＭＳ Ｐゴシック" pitchFamily="34" charset="-128"/>
              </a:rPr>
              <a:t> will continue to grow with the addition of new programmes on consulting with children, older people, people with mental health issues and dementia. </a:t>
            </a:r>
            <a:endParaRPr lang="en-GB" altLang="en-US" dirty="0" smtClean="0">
              <a:ea typeface="ＭＳ Ｐゴシック" pitchFamily="34" charset="-128"/>
            </a:endParaRPr>
          </a:p>
          <a:p>
            <a:pPr eaLnBrk="1" hangingPunct="1"/>
            <a:endParaRPr lang="en-GB" altLang="en-US" dirty="0" smtClean="0">
              <a:ea typeface="ＭＳ Ｐゴシック" pitchFamily="34" charset="-128"/>
            </a:endParaRPr>
          </a:p>
          <a:p>
            <a:pPr eaLnBrk="1" hangingPunct="1"/>
            <a:endParaRPr lang="en-GB" altLang="en-US" dirty="0" smtClean="0"/>
          </a:p>
        </p:txBody>
      </p:sp>
      <p:sp>
        <p:nvSpPr>
          <p:cNvPr id="4" name="Slide Number Placeholder 3"/>
          <p:cNvSpPr>
            <a:spLocks noGrp="1"/>
          </p:cNvSpPr>
          <p:nvPr>
            <p:ph type="sldNum" sz="quarter" idx="5"/>
          </p:nvPr>
        </p:nvSpPr>
        <p:spPr/>
        <p:txBody>
          <a:bodyPr/>
          <a:lstStyle/>
          <a:p>
            <a:pPr>
              <a:defRPr/>
            </a:pPr>
            <a:fld id="{8554DCF8-B50B-4245-A4E0-2623336FE657}" type="slidenum">
              <a:rPr lang="en-GB" smtClean="0"/>
              <a:pPr>
                <a:defRPr/>
              </a:pPr>
              <a:t>21</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dirty="0" smtClean="0">
                <a:ea typeface="ＭＳ Ｐゴシック" pitchFamily="34" charset="-128"/>
              </a:rPr>
              <a:t>This is the key learning resource which you can also download from this area.</a:t>
            </a:r>
            <a:r>
              <a:rPr lang="en-GB" altLang="en-US" baseline="0" dirty="0" smtClean="0">
                <a:ea typeface="ＭＳ Ｐゴシック" pitchFamily="34" charset="-128"/>
              </a:rPr>
              <a:t> </a:t>
            </a:r>
            <a:r>
              <a:rPr lang="en-GB" altLang="en-US" dirty="0" smtClean="0">
                <a:ea typeface="ＭＳ Ｐゴシック" pitchFamily="34" charset="-128"/>
              </a:rPr>
              <a:t>Now going to do some role plays as a taster for the one day session</a:t>
            </a:r>
          </a:p>
          <a:p>
            <a:pPr eaLnBrk="1" hangingPunct="1"/>
            <a:endParaRPr lang="en-GB" altLang="en-US" dirty="0" smtClean="0"/>
          </a:p>
        </p:txBody>
      </p:sp>
      <p:sp>
        <p:nvSpPr>
          <p:cNvPr id="4" name="Slide Number Placeholder 3"/>
          <p:cNvSpPr>
            <a:spLocks noGrp="1"/>
          </p:cNvSpPr>
          <p:nvPr>
            <p:ph type="sldNum" sz="quarter" idx="5"/>
          </p:nvPr>
        </p:nvSpPr>
        <p:spPr/>
        <p:txBody>
          <a:bodyPr/>
          <a:lstStyle/>
          <a:p>
            <a:pPr>
              <a:defRPr/>
            </a:pPr>
            <a:fld id="{B75F3ACF-E7F3-47C7-A470-548C066B81BF}" type="slidenum">
              <a:rPr lang="en-GB" smtClean="0"/>
              <a:pPr>
                <a:defRPr/>
              </a:pPr>
              <a:t>22</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dirty="0" smtClean="0">
                <a:ea typeface="ＭＳ Ｐゴシック" pitchFamily="34" charset="-128"/>
              </a:rPr>
              <a:t>Explain to participants:</a:t>
            </a:r>
          </a:p>
          <a:p>
            <a:pPr eaLnBrk="1" hangingPunct="1"/>
            <a:r>
              <a:rPr lang="en-GB" altLang="en-US" dirty="0" smtClean="0">
                <a:ea typeface="ＭＳ Ｐゴシック" pitchFamily="34" charset="-128"/>
              </a:rPr>
              <a:t>The role plays are not complicated – don’t get tied up in clinical issues – the focus is on how you communicate with patients. Think about some of the key points around patient-centred care (leave slide 25 up as they do the role play)</a:t>
            </a:r>
          </a:p>
          <a:p>
            <a:pPr eaLnBrk="1" hangingPunct="1"/>
            <a:endParaRPr lang="en-GB" altLang="en-US" dirty="0" smtClean="0">
              <a:ea typeface="ＭＳ Ｐゴシック" pitchFamily="34" charset="-128"/>
            </a:endParaRPr>
          </a:p>
          <a:p>
            <a:pPr eaLnBrk="1" hangingPunct="1"/>
            <a:r>
              <a:rPr lang="en-GB" altLang="en-US" dirty="0" smtClean="0">
                <a:ea typeface="ＭＳ Ｐゴシック" pitchFamily="34" charset="-128"/>
              </a:rPr>
              <a:t>Work in groups of three to ensure everyone has a go at each role, with one person taking the role of the ‘pharmacy professional’, the second as the ‘patient’ and the third member of the group taking constructive notes as the observer. Ask the observer to complete the spare observation form in the workshop booklet belonging to the person playing the pharmacy professional. </a:t>
            </a:r>
            <a:r>
              <a:rPr lang="en-GB" altLang="en-US" b="1" dirty="0" smtClean="0">
                <a:ea typeface="ＭＳ Ｐゴシック" pitchFamily="34" charset="-128"/>
              </a:rPr>
              <a:t>Also ask the observer to keep time for the group.</a:t>
            </a:r>
          </a:p>
          <a:p>
            <a:pPr eaLnBrk="1" hangingPunct="1"/>
            <a:endParaRPr lang="en-GB" altLang="en-US" dirty="0" smtClean="0">
              <a:ea typeface="ＭＳ Ｐゴシック" pitchFamily="34" charset="-128"/>
            </a:endParaRPr>
          </a:p>
          <a:p>
            <a:pPr eaLnBrk="1" hangingPunct="1"/>
            <a:r>
              <a:rPr lang="en-GB" altLang="en-US" dirty="0" smtClean="0">
                <a:ea typeface="ＭＳ Ｐゴシック" pitchFamily="34" charset="-128"/>
              </a:rPr>
              <a:t>If you have a large group and space is tight you may need to use larger groups, but this means some people will not get an opportunity to role play (see next slide)</a:t>
            </a:r>
          </a:p>
          <a:p>
            <a:pPr eaLnBrk="1" hangingPunct="1"/>
            <a:r>
              <a:rPr lang="en-GB" altLang="en-US" dirty="0" smtClean="0">
                <a:ea typeface="ＭＳ Ｐゴシック" pitchFamily="34" charset="-128"/>
              </a:rPr>
              <a:t>Allow 15 minutes for each role play – two minutes to read the brief, five minutes maximum for the role play and eight minutes for debriefing (this is where most of the learning occurs). They should be encouraged to use mobile devices to video if everyone in the group is OK with this. Run through Pendleton’s rules of feedback on the next page first to make sure everyone gives appropriate feedback.</a:t>
            </a:r>
          </a:p>
          <a:p>
            <a:pPr eaLnBrk="1" hangingPunct="1"/>
            <a:r>
              <a:rPr lang="en-GB" altLang="en-US" dirty="0" smtClean="0">
                <a:ea typeface="ＭＳ Ｐゴシック" pitchFamily="34" charset="-128"/>
              </a:rPr>
              <a:t>Warn them that they may not get a full consultation to role play (and they shouldn’t rush to complete it) </a:t>
            </a:r>
          </a:p>
          <a:p>
            <a:pPr eaLnBrk="1" hangingPunct="1"/>
            <a:endParaRPr lang="en-GB" altLang="en-US" dirty="0" smtClean="0">
              <a:ea typeface="ＭＳ Ｐゴシック" pitchFamily="34" charset="-128"/>
            </a:endParaRPr>
          </a:p>
          <a:p>
            <a:pPr eaLnBrk="1" hangingPunct="1"/>
            <a:endParaRPr lang="en-GB" altLang="en-US" dirty="0" smtClean="0"/>
          </a:p>
        </p:txBody>
      </p:sp>
      <p:sp>
        <p:nvSpPr>
          <p:cNvPr id="4" name="Slide Number Placeholder 3"/>
          <p:cNvSpPr>
            <a:spLocks noGrp="1"/>
          </p:cNvSpPr>
          <p:nvPr>
            <p:ph type="sldNum" sz="quarter" idx="5"/>
          </p:nvPr>
        </p:nvSpPr>
        <p:spPr/>
        <p:txBody>
          <a:bodyPr/>
          <a:lstStyle/>
          <a:p>
            <a:pPr>
              <a:defRPr/>
            </a:pPr>
            <a:fld id="{F46355FB-F39C-4745-892F-180028F69A58}" type="slidenum">
              <a:rPr lang="en-GB" smtClean="0"/>
              <a:pPr>
                <a:defRPr/>
              </a:pPr>
              <a:t>23</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smtClean="0">
                <a:ea typeface="ＭＳ Ｐゴシック" pitchFamily="34" charset="-128"/>
              </a:rPr>
              <a:t>Role plays have been developed in a separate document for the event. Make sure you have copies to share around. Separate the pharmacy professionals brief from the patient brief beforehand</a:t>
            </a:r>
          </a:p>
          <a:p>
            <a:pPr eaLnBrk="1" hangingPunct="1"/>
            <a:r>
              <a:rPr lang="en-GB" altLang="en-US" smtClean="0">
                <a:ea typeface="ＭＳ Ｐゴシック" pitchFamily="34" charset="-128"/>
              </a:rPr>
              <a:t>Pendletons feedback rules: emphasise that it is important to concentrate on the positives of what went well in the consultation first of all and go round the group of 3 as on the slide; pharmacy professional first then patient then observer before moving on to what could have been done differently.</a:t>
            </a:r>
          </a:p>
          <a:p>
            <a:pPr eaLnBrk="1" hangingPunct="1"/>
            <a:r>
              <a:rPr lang="en-GB" altLang="en-US" smtClean="0">
                <a:ea typeface="ＭＳ Ｐゴシック" pitchFamily="34" charset="-128"/>
              </a:rPr>
              <a:t>Encourage the group to use their mobile devices to video themselves in action if everyone in the group agrees to this. Leave the next slide up as they work through the role plays.</a:t>
            </a:r>
          </a:p>
          <a:p>
            <a:pPr eaLnBrk="1" hangingPunct="1"/>
            <a:endParaRPr lang="en-GB" altLang="en-US" smtClean="0"/>
          </a:p>
        </p:txBody>
      </p:sp>
      <p:sp>
        <p:nvSpPr>
          <p:cNvPr id="4" name="Slide Number Placeholder 3"/>
          <p:cNvSpPr>
            <a:spLocks noGrp="1"/>
          </p:cNvSpPr>
          <p:nvPr>
            <p:ph type="sldNum" sz="quarter" idx="5"/>
          </p:nvPr>
        </p:nvSpPr>
        <p:spPr/>
        <p:txBody>
          <a:bodyPr/>
          <a:lstStyle/>
          <a:p>
            <a:pPr>
              <a:defRPr/>
            </a:pPr>
            <a:fld id="{41BE1522-8190-4FA6-9A78-9B8137E54F13}" type="slidenum">
              <a:rPr lang="en-GB" smtClean="0"/>
              <a:pPr>
                <a:defRPr/>
              </a:pPr>
              <a:t>24</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smtClean="0">
                <a:ea typeface="ＭＳ Ｐゴシック" pitchFamily="34" charset="-128"/>
              </a:rPr>
              <a:t>Here are some key points the participants can think about during the role play. At the end of the role play you can continue on to the last two steps of the pathway...</a:t>
            </a:r>
          </a:p>
        </p:txBody>
      </p:sp>
      <p:sp>
        <p:nvSpPr>
          <p:cNvPr id="4" name="Slide Number Placeholder 3"/>
          <p:cNvSpPr>
            <a:spLocks noGrp="1"/>
          </p:cNvSpPr>
          <p:nvPr>
            <p:ph type="sldNum" sz="quarter" idx="5"/>
          </p:nvPr>
        </p:nvSpPr>
        <p:spPr/>
        <p:txBody>
          <a:bodyPr/>
          <a:lstStyle/>
          <a:p>
            <a:pPr>
              <a:defRPr/>
            </a:pPr>
            <a:fld id="{B4DE147C-E44A-4953-9E2D-B9425C1FA363}" type="slidenum">
              <a:rPr lang="en-GB" smtClean="0"/>
              <a:pPr>
                <a:defRPr/>
              </a:pPr>
              <a:t>25</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dirty="0" smtClean="0">
                <a:ea typeface="ＭＳ Ｐゴシック" pitchFamily="34" charset="-128"/>
              </a:rPr>
              <a:t>Explain to participants:</a:t>
            </a:r>
          </a:p>
          <a:p>
            <a:pPr eaLnBrk="1" hangingPunct="1"/>
            <a:r>
              <a:rPr lang="en-GB" altLang="en-US" dirty="0" smtClean="0">
                <a:ea typeface="ＭＳ Ｐゴシック" pitchFamily="34" charset="-128"/>
              </a:rPr>
              <a:t>There is a formal assessment linked to the learning and development pathway. At the moment this is not mandatory. However, assessment is a key part of the learning process and provides you, other healthcare professionals and patients, reassurance that you are working towards improving practice.  When you access this area of the </a:t>
            </a:r>
            <a:r>
              <a:rPr lang="en-GB" altLang="en-US" b="1" dirty="0" smtClean="0">
                <a:ea typeface="ＭＳ Ｐゴシック" pitchFamily="34" charset="-128"/>
              </a:rPr>
              <a:t>Consultationskillsforpharmacy.com</a:t>
            </a:r>
            <a:r>
              <a:rPr lang="en-GB" altLang="en-US" dirty="0" smtClean="0">
                <a:ea typeface="ＭＳ Ｐゴシック" pitchFamily="34" charset="-128"/>
              </a:rPr>
              <a:t> website you will be directed to the  CPPE website where you will be asked to log in.</a:t>
            </a:r>
          </a:p>
          <a:p>
            <a:pPr eaLnBrk="1" hangingPunct="1"/>
            <a:r>
              <a:rPr lang="en-GB" altLang="en-US" dirty="0" smtClean="0">
                <a:ea typeface="ＭＳ Ｐゴシック" pitchFamily="34" charset="-128"/>
              </a:rPr>
              <a:t>There are four sections to the assessment (see outline on slide). Section 1 is a MCQ section (similar to other CPPE assessments). After that sections 2,3 and 4 involve observation of videos and identification and rating of key skills and behaviours demonstrated in the video.</a:t>
            </a:r>
          </a:p>
          <a:p>
            <a:pPr eaLnBrk="1" hangingPunct="1"/>
            <a:r>
              <a:rPr lang="en-GB" altLang="en-US" dirty="0" smtClean="0">
                <a:ea typeface="ＭＳ Ｐゴシック" pitchFamily="34" charset="-128"/>
              </a:rPr>
              <a:t>We have taken a very different approach in designing this assessment – here is an example of a screenshot from section 2 of the assessment just to give an idea of how it appears. This design continues throughout the assessment.</a:t>
            </a:r>
          </a:p>
          <a:p>
            <a:pPr eaLnBrk="1" hangingPunct="1"/>
            <a:endParaRPr lang="en-GB" altLang="en-US" dirty="0" smtClean="0"/>
          </a:p>
        </p:txBody>
      </p:sp>
      <p:sp>
        <p:nvSpPr>
          <p:cNvPr id="4" name="Slide Number Placeholder 3"/>
          <p:cNvSpPr>
            <a:spLocks noGrp="1"/>
          </p:cNvSpPr>
          <p:nvPr>
            <p:ph type="sldNum" sz="quarter" idx="5"/>
          </p:nvPr>
        </p:nvSpPr>
        <p:spPr/>
        <p:txBody>
          <a:bodyPr/>
          <a:lstStyle/>
          <a:p>
            <a:pPr>
              <a:defRPr/>
            </a:pPr>
            <a:fld id="{5545AB70-6555-4CB2-AC20-9699303A5CF4}" type="slidenum">
              <a:rPr lang="en-GB" smtClean="0"/>
              <a:pPr>
                <a:defRPr/>
              </a:pPr>
              <a:t>26</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smtClean="0">
                <a:ea typeface="ＭＳ Ｐゴシック" pitchFamily="34" charset="-128"/>
              </a:rPr>
              <a:t>Explain to participants:</a:t>
            </a:r>
          </a:p>
          <a:p>
            <a:pPr eaLnBrk="1" hangingPunct="1"/>
            <a:r>
              <a:rPr lang="en-GB" altLang="en-US" smtClean="0">
                <a:ea typeface="ＭＳ Ｐゴシック" pitchFamily="34" charset="-128"/>
              </a:rPr>
              <a:t>This is just an example of how the assessment screen looks. It provides an explanation of what you need to do in this section with the video to be assessed embedded in the screen (this is just a quick preview so you are prepared for the set up once you take the assessment)</a:t>
            </a:r>
          </a:p>
        </p:txBody>
      </p:sp>
      <p:sp>
        <p:nvSpPr>
          <p:cNvPr id="64516" name="Slide Number Placeholder 3"/>
          <p:cNvSpPr>
            <a:spLocks noGrp="1"/>
          </p:cNvSpPr>
          <p:nvPr>
            <p:ph type="sldNum" sz="quarter" idx="5"/>
          </p:nvPr>
        </p:nvSpPr>
        <p:spPr/>
        <p:txBody>
          <a:bodyPr/>
          <a:lstStyle/>
          <a:p>
            <a:pPr>
              <a:defRPr/>
            </a:pPr>
            <a:fld id="{CD5DF8B2-753C-48B4-9B8A-37E9D520308F}" type="slidenum">
              <a:rPr lang="en-US" altLang="en-US" smtClean="0">
                <a:ea typeface="ＭＳ Ｐゴシック" pitchFamily="34" charset="-128"/>
              </a:rPr>
              <a:pPr>
                <a:defRPr/>
              </a:pPr>
              <a:t>27</a:t>
            </a:fld>
            <a:endParaRPr lang="en-US" altLang="en-US" dirty="0" smtClean="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smtClean="0">
                <a:ea typeface="ＭＳ Ｐゴシック" pitchFamily="34" charset="-128"/>
              </a:rPr>
              <a:t>Explain to participants:</a:t>
            </a:r>
          </a:p>
          <a:p>
            <a:pPr eaLnBrk="1" hangingPunct="1"/>
            <a:r>
              <a:rPr lang="en-GB" altLang="en-US" smtClean="0">
                <a:ea typeface="ＭＳ Ｐゴシック" pitchFamily="34" charset="-128"/>
              </a:rPr>
              <a:t>Learning effective consultation skills and behaviours is not a one-stop shop. It can take years of practice to refine your consultations and adapt your skills to the different types of consultations and patients you meet in daily practice.</a:t>
            </a:r>
          </a:p>
          <a:p>
            <a:pPr eaLnBrk="1" hangingPunct="1"/>
            <a:endParaRPr lang="en-GB" altLang="en-US" smtClean="0"/>
          </a:p>
        </p:txBody>
      </p:sp>
      <p:sp>
        <p:nvSpPr>
          <p:cNvPr id="4" name="Slide Number Placeholder 3"/>
          <p:cNvSpPr>
            <a:spLocks noGrp="1"/>
          </p:cNvSpPr>
          <p:nvPr>
            <p:ph type="sldNum" sz="quarter" idx="5"/>
          </p:nvPr>
        </p:nvSpPr>
        <p:spPr/>
        <p:txBody>
          <a:bodyPr/>
          <a:lstStyle/>
          <a:p>
            <a:pPr>
              <a:defRPr/>
            </a:pPr>
            <a:fld id="{175D3192-CD83-4BD2-8CE4-CB25A86E6F5C}" type="slidenum">
              <a:rPr lang="en-GB" smtClean="0"/>
              <a:pPr>
                <a:defRPr/>
              </a:pPr>
              <a:t>28</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smtClean="0">
                <a:ea typeface="ＭＳ Ｐゴシック" pitchFamily="34" charset="-128"/>
              </a:rPr>
              <a:t>These are taken from the pre-workshop book so there should be no need to read them through. Just give participants a minute to remind themselves of them.</a:t>
            </a:r>
          </a:p>
          <a:p>
            <a:pPr eaLnBrk="1" hangingPunct="1"/>
            <a:endParaRPr lang="en-GB" altLang="en-US" smtClean="0"/>
          </a:p>
        </p:txBody>
      </p:sp>
      <p:sp>
        <p:nvSpPr>
          <p:cNvPr id="4" name="Slide Number Placeholder 3"/>
          <p:cNvSpPr>
            <a:spLocks noGrp="1"/>
          </p:cNvSpPr>
          <p:nvPr>
            <p:ph type="sldNum" sz="quarter" idx="5"/>
          </p:nvPr>
        </p:nvSpPr>
        <p:spPr/>
        <p:txBody>
          <a:bodyPr/>
          <a:lstStyle/>
          <a:p>
            <a:pPr>
              <a:defRPr/>
            </a:pPr>
            <a:fld id="{D1CA8580-CA5C-4600-9036-53D2AAF92205}" type="slidenum">
              <a:rPr lang="en-GB" smtClean="0"/>
              <a:pPr>
                <a:defRPr/>
              </a:pPr>
              <a:t>2</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dirty="0" smtClean="0">
                <a:ea typeface="ＭＳ Ｐゴシック" pitchFamily="34" charset="-128"/>
              </a:rPr>
              <a:t>In the pre-workshop task, participants were asked to use the patient questionnaires in their practice. This activity is designed to get the groups to reflect on their experiences of using the questionnaires Allow about five minutes for the activity. Take one point of feedback per group if time allows. You may find that the</a:t>
            </a:r>
            <a:r>
              <a:rPr lang="en-GB" altLang="en-US" baseline="0" dirty="0" smtClean="0">
                <a:ea typeface="ＭＳ Ｐゴシック" pitchFamily="34" charset="-128"/>
              </a:rPr>
              <a:t> group didn’t complete this activity. If this is the case then you will need to adapt the activity by asking them to discuss the challenges of receiving patient feedback. What were the barriers and how can they move forward with this. Would peer review be a good first step before patient feedback?</a:t>
            </a:r>
            <a:endParaRPr lang="en-GB" altLang="en-US" dirty="0" smtClean="0">
              <a:ea typeface="ＭＳ Ｐゴシック" pitchFamily="34" charset="-128"/>
            </a:endParaRPr>
          </a:p>
          <a:p>
            <a:pPr eaLnBrk="1" hangingPunct="1"/>
            <a:endParaRPr lang="en-GB" altLang="en-US" dirty="0" smtClean="0"/>
          </a:p>
        </p:txBody>
      </p:sp>
      <p:sp>
        <p:nvSpPr>
          <p:cNvPr id="4" name="Slide Number Placeholder 3"/>
          <p:cNvSpPr>
            <a:spLocks noGrp="1"/>
          </p:cNvSpPr>
          <p:nvPr>
            <p:ph type="sldNum" sz="quarter" idx="5"/>
          </p:nvPr>
        </p:nvSpPr>
        <p:spPr/>
        <p:txBody>
          <a:bodyPr/>
          <a:lstStyle/>
          <a:p>
            <a:pPr>
              <a:defRPr/>
            </a:pPr>
            <a:fld id="{D39F6E8D-3086-447B-ADDE-D0E03CE8185A}" type="slidenum">
              <a:rPr lang="en-GB" smtClean="0"/>
              <a:pPr>
                <a:defRPr/>
              </a:pPr>
              <a:t>29</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smtClean="0"/>
          </a:p>
          <a:p>
            <a:pPr eaLnBrk="1" hangingPunct="1"/>
            <a:r>
              <a:rPr lang="en-GB" altLang="en-US" smtClean="0"/>
              <a:t>Explain to participants:</a:t>
            </a:r>
          </a:p>
          <a:p>
            <a:pPr eaLnBrk="1" hangingPunct="1"/>
            <a:r>
              <a:rPr lang="en-GB" altLang="en-US" smtClean="0"/>
              <a:t>Here are some of the things you could do next as part of your ongoing development (Step 6 of the learning pathway)</a:t>
            </a:r>
          </a:p>
          <a:p>
            <a:pPr eaLnBrk="1" hangingPunct="1"/>
            <a:r>
              <a:rPr lang="en-GB" altLang="en-US" smtClean="0"/>
              <a:t>The one-day workshop takes your learning a step further by addressing the models and tools you can apply to your practice. You will be encouraged to road test these with medical role player actors playing the role of your ‘real’ patients.</a:t>
            </a:r>
          </a:p>
          <a:p>
            <a:pPr eaLnBrk="1" hangingPunct="1"/>
            <a:endParaRPr lang="en-GB" altLang="en-US" smtClean="0"/>
          </a:p>
          <a:p>
            <a:pPr eaLnBrk="1" hangingPunct="1"/>
            <a:r>
              <a:rPr lang="en-GB" altLang="en-US" smtClean="0"/>
              <a:t>What will you commit to ….write two points in your workbook.</a:t>
            </a:r>
          </a:p>
          <a:p>
            <a:pPr eaLnBrk="1" hangingPunct="1"/>
            <a:endParaRPr lang="en-GB" altLang="en-US" smtClean="0"/>
          </a:p>
        </p:txBody>
      </p:sp>
      <p:sp>
        <p:nvSpPr>
          <p:cNvPr id="4" name="Slide Number Placeholder 3"/>
          <p:cNvSpPr>
            <a:spLocks noGrp="1"/>
          </p:cNvSpPr>
          <p:nvPr>
            <p:ph type="sldNum" sz="quarter" idx="5"/>
          </p:nvPr>
        </p:nvSpPr>
        <p:spPr/>
        <p:txBody>
          <a:bodyPr/>
          <a:lstStyle/>
          <a:p>
            <a:pPr>
              <a:defRPr/>
            </a:pPr>
            <a:fld id="{CC7C6DEF-B39A-46D5-9B65-FA0EE79DA07B}" type="slidenum">
              <a:rPr lang="en-GB" smtClean="0"/>
              <a:pPr>
                <a:defRPr/>
              </a:pPr>
              <a:t>30</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smtClean="0">
                <a:ea typeface="ＭＳ Ｐゴシック" pitchFamily="34" charset="-128"/>
              </a:rPr>
              <a:t>Commit to making a change- however small or big </a:t>
            </a:r>
          </a:p>
          <a:p>
            <a:pPr eaLnBrk="1" hangingPunct="1"/>
            <a:endParaRPr lang="en-GB" altLang="en-US" smtClean="0"/>
          </a:p>
        </p:txBody>
      </p:sp>
      <p:sp>
        <p:nvSpPr>
          <p:cNvPr id="4" name="Slide Number Placeholder 3"/>
          <p:cNvSpPr>
            <a:spLocks noGrp="1"/>
          </p:cNvSpPr>
          <p:nvPr>
            <p:ph type="sldNum" sz="quarter" idx="5"/>
          </p:nvPr>
        </p:nvSpPr>
        <p:spPr/>
        <p:txBody>
          <a:bodyPr/>
          <a:lstStyle/>
          <a:p>
            <a:pPr>
              <a:defRPr/>
            </a:pPr>
            <a:fld id="{8A8172C6-E3C7-41B2-82A9-DAD8051A9B73}" type="slidenum">
              <a:rPr lang="en-GB" smtClean="0"/>
              <a:pPr>
                <a:defRPr/>
              </a:pPr>
              <a:t>31</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b="1" dirty="0" smtClean="0">
                <a:ea typeface="ＭＳ Ｐゴシック" pitchFamily="34" charset="-128"/>
              </a:rPr>
              <a:t>Ice breaker – see Facilitator’s guide for detail</a:t>
            </a:r>
            <a:endParaRPr lang="en-GB" altLang="en-US" dirty="0" smtClean="0">
              <a:ea typeface="ＭＳ Ｐゴシック" pitchFamily="34" charset="-128"/>
            </a:endParaRPr>
          </a:p>
          <a:p>
            <a:pPr eaLnBrk="1" hangingPunct="1"/>
            <a:r>
              <a:rPr lang="en-GB" altLang="en-US" dirty="0" smtClean="0">
                <a:ea typeface="ＭＳ Ｐゴシック" pitchFamily="34" charset="-128"/>
              </a:rPr>
              <a:t>This ice-breaker refers to </a:t>
            </a:r>
            <a:r>
              <a:rPr lang="en-GB" altLang="en-US" dirty="0" err="1" smtClean="0">
                <a:ea typeface="ＭＳ Ｐゴシック" pitchFamily="34" charset="-128"/>
              </a:rPr>
              <a:t>Mehrabian’s</a:t>
            </a:r>
            <a:r>
              <a:rPr lang="en-GB" altLang="en-US" dirty="0" smtClean="0">
                <a:ea typeface="ＭＳ Ｐゴシック" pitchFamily="34" charset="-128"/>
              </a:rPr>
              <a:t> theory of communication. The aim of the ice-breaker is to emphasise the fact that the main way in which we communicate our emotions and feelings is via body language and in particular facial expression. The theory is referred to in Task 1 of the pre-workshop book, so will test the memory of participants.</a:t>
            </a:r>
          </a:p>
          <a:p>
            <a:pPr eaLnBrk="1" hangingPunct="1"/>
            <a:endParaRPr lang="en-GB" altLang="en-US" dirty="0" smtClean="0">
              <a:ea typeface="ＭＳ Ｐゴシック" pitchFamily="34" charset="-128"/>
            </a:endParaRPr>
          </a:p>
          <a:p>
            <a:pPr eaLnBrk="1" hangingPunct="1"/>
            <a:r>
              <a:rPr lang="en-GB" altLang="en-US" b="1" dirty="0" smtClean="0">
                <a:ea typeface="ＭＳ Ｐゴシック" pitchFamily="34" charset="-128"/>
              </a:rPr>
              <a:t>Before the event – </a:t>
            </a:r>
            <a:r>
              <a:rPr lang="en-GB" altLang="en-US" dirty="0" smtClean="0">
                <a:ea typeface="ＭＳ Ｐゴシック" pitchFamily="34" charset="-128"/>
              </a:rPr>
              <a:t>Add a post-it note to each workshop book and divide  the workbooks into three piles. Write ‘</a:t>
            </a:r>
            <a:r>
              <a:rPr lang="en-GB" altLang="en-US" b="1" dirty="0" smtClean="0">
                <a:ea typeface="ＭＳ Ｐゴシック" pitchFamily="34" charset="-128"/>
              </a:rPr>
              <a:t>words</a:t>
            </a:r>
            <a:r>
              <a:rPr lang="en-GB" altLang="en-US" dirty="0" smtClean="0">
                <a:ea typeface="ＭＳ Ｐゴシック" pitchFamily="34" charset="-128"/>
              </a:rPr>
              <a:t>’ on one set of post-it notes, ‘</a:t>
            </a:r>
            <a:r>
              <a:rPr lang="en-GB" altLang="en-US" b="1" dirty="0" smtClean="0">
                <a:ea typeface="ＭＳ Ｐゴシック" pitchFamily="34" charset="-128"/>
              </a:rPr>
              <a:t>tone of voice</a:t>
            </a:r>
            <a:r>
              <a:rPr lang="en-GB" altLang="en-US" dirty="0" smtClean="0">
                <a:ea typeface="ＭＳ Ｐゴシック" pitchFamily="34" charset="-128"/>
              </a:rPr>
              <a:t>’ on the second set of post-its and ‘</a:t>
            </a:r>
            <a:r>
              <a:rPr lang="en-GB" altLang="en-US" b="1" dirty="0" smtClean="0">
                <a:ea typeface="ＭＳ Ｐゴシック" pitchFamily="34" charset="-128"/>
              </a:rPr>
              <a:t>body language (facial</a:t>
            </a:r>
            <a:r>
              <a:rPr lang="en-GB" altLang="en-US" dirty="0" smtClean="0">
                <a:ea typeface="ＭＳ Ｐゴシック" pitchFamily="34" charset="-128"/>
              </a:rPr>
              <a:t>)’ on the third set. </a:t>
            </a:r>
          </a:p>
          <a:p>
            <a:pPr eaLnBrk="1" hangingPunct="1"/>
            <a:r>
              <a:rPr lang="en-GB" altLang="en-US" dirty="0" smtClean="0">
                <a:ea typeface="ＭＳ Ｐゴシック" pitchFamily="34" charset="-128"/>
              </a:rPr>
              <a:t>Then prepare three A4 posters :  Poster 1 – 7%   Poster 2- 38%  Poster 3 – 55%. Spread the posters around the room.</a:t>
            </a:r>
          </a:p>
          <a:p>
            <a:pPr eaLnBrk="1" hangingPunct="1"/>
            <a:endParaRPr lang="en-GB" altLang="en-US" dirty="0" smtClean="0">
              <a:ea typeface="ＭＳ Ｐゴシック" pitchFamily="34" charset="-128"/>
            </a:endParaRPr>
          </a:p>
          <a:p>
            <a:pPr eaLnBrk="1" hangingPunct="1"/>
            <a:r>
              <a:rPr lang="en-GB" altLang="en-US" b="1" dirty="0" smtClean="0">
                <a:solidFill>
                  <a:srgbClr val="FF0000"/>
                </a:solidFill>
                <a:ea typeface="ＭＳ Ｐゴシック" pitchFamily="34" charset="-128"/>
              </a:rPr>
              <a:t>Ice breaker</a:t>
            </a:r>
            <a:r>
              <a:rPr lang="en-GB" altLang="en-US" dirty="0" smtClean="0">
                <a:solidFill>
                  <a:srgbClr val="FF0000"/>
                </a:solidFill>
                <a:ea typeface="ＭＳ Ｐゴシック" pitchFamily="34" charset="-128"/>
              </a:rPr>
              <a:t>: </a:t>
            </a:r>
            <a:r>
              <a:rPr lang="en-GB" altLang="en-US" dirty="0" err="1" smtClean="0">
                <a:solidFill>
                  <a:srgbClr val="FF0000"/>
                </a:solidFill>
                <a:ea typeface="ＭＳ Ｐゴシック" pitchFamily="34" charset="-128"/>
              </a:rPr>
              <a:t>Mehrabian’s</a:t>
            </a:r>
            <a:r>
              <a:rPr lang="en-GB" altLang="en-US" dirty="0" smtClean="0">
                <a:solidFill>
                  <a:srgbClr val="FF0000"/>
                </a:solidFill>
                <a:ea typeface="ＭＳ Ｐゴシック" pitchFamily="34" charset="-128"/>
              </a:rPr>
              <a:t> theory states we use three methods to communicate our </a:t>
            </a:r>
            <a:r>
              <a:rPr lang="en-GB" altLang="en-US" u="sng" dirty="0" smtClean="0">
                <a:solidFill>
                  <a:srgbClr val="FF0000"/>
                </a:solidFill>
                <a:ea typeface="ＭＳ Ｐゴシック" pitchFamily="34" charset="-128"/>
              </a:rPr>
              <a:t>feelings and attitudes</a:t>
            </a:r>
            <a:r>
              <a:rPr lang="en-GB" altLang="en-US" dirty="0" smtClean="0">
                <a:solidFill>
                  <a:srgbClr val="FF0000"/>
                </a:solidFill>
                <a:ea typeface="ＭＳ Ｐゴシック" pitchFamily="34" charset="-128"/>
              </a:rPr>
              <a:t>: words, tone of voice and facial expression, but not all of these are equally powerful in communicating those feeling and attitudes. </a:t>
            </a:r>
          </a:p>
          <a:p>
            <a:pPr eaLnBrk="1" hangingPunct="1"/>
            <a:endParaRPr lang="en-GB" altLang="en-US" dirty="0" smtClean="0">
              <a:solidFill>
                <a:srgbClr val="FF0000"/>
              </a:solidFill>
              <a:ea typeface="ＭＳ Ｐゴシック" pitchFamily="34" charset="-128"/>
            </a:endParaRPr>
          </a:p>
          <a:p>
            <a:pPr eaLnBrk="1" hangingPunct="1"/>
            <a:r>
              <a:rPr lang="en-GB" altLang="en-US" dirty="0" smtClean="0">
                <a:solidFill>
                  <a:srgbClr val="FF0000"/>
                </a:solidFill>
                <a:ea typeface="ＭＳ Ｐゴシック" pitchFamily="34" charset="-128"/>
              </a:rPr>
              <a:t>Ask participants to look at the post-it note on their workshop book. Ask them:</a:t>
            </a:r>
          </a:p>
          <a:p>
            <a:pPr eaLnBrk="1" hangingPunct="1"/>
            <a:r>
              <a:rPr lang="en-GB" altLang="en-US" dirty="0" smtClean="0">
                <a:solidFill>
                  <a:srgbClr val="FF0000"/>
                </a:solidFill>
                <a:ea typeface="ＭＳ Ｐゴシック" pitchFamily="34" charset="-128"/>
              </a:rPr>
              <a:t>How much of the meaning of a message (</a:t>
            </a:r>
            <a:r>
              <a:rPr lang="en-GB" altLang="en-US" dirty="0" err="1" smtClean="0">
                <a:solidFill>
                  <a:srgbClr val="FF0000"/>
                </a:solidFill>
                <a:ea typeface="ＭＳ Ｐゴシック" pitchFamily="34" charset="-128"/>
              </a:rPr>
              <a:t>ie</a:t>
            </a:r>
            <a:r>
              <a:rPr lang="en-GB" altLang="en-US" dirty="0" smtClean="0">
                <a:solidFill>
                  <a:srgbClr val="FF0000"/>
                </a:solidFill>
                <a:ea typeface="ＭＳ Ｐゴシック" pitchFamily="34" charset="-128"/>
              </a:rPr>
              <a:t>. feelings and emotions) is communicated by the method you have written on your post-it? You can see three posters round the room with percentages on – move to the poster which represents your method of communication. This will have been something you covered in one of your pre-workshop tasks, but if you don’t remember then chat to others near the poster to see if your answers correlate.</a:t>
            </a:r>
          </a:p>
          <a:p>
            <a:pPr eaLnBrk="1" hangingPunct="1"/>
            <a:endParaRPr lang="en-GB" altLang="en-US" b="1" dirty="0" smtClean="0">
              <a:solidFill>
                <a:srgbClr val="FF0000"/>
              </a:solidFill>
              <a:ea typeface="ＭＳ Ｐゴシック" pitchFamily="34" charset="-128"/>
            </a:endParaRPr>
          </a:p>
          <a:p>
            <a:pPr eaLnBrk="1" hangingPunct="1"/>
            <a:r>
              <a:rPr lang="en-GB" altLang="en-US" dirty="0" smtClean="0">
                <a:ea typeface="ＭＳ Ｐゴシック" pitchFamily="34" charset="-128"/>
              </a:rPr>
              <a:t>Move to the next slide to see the right answers. </a:t>
            </a:r>
          </a:p>
          <a:p>
            <a:pPr eaLnBrk="1" hangingPunct="1"/>
            <a:endParaRPr lang="en-GB" altLang="en-US" dirty="0" smtClean="0">
              <a:ea typeface="ＭＳ Ｐゴシック" pitchFamily="34" charset="-128"/>
            </a:endParaRPr>
          </a:p>
          <a:p>
            <a:pPr eaLnBrk="1" hangingPunct="1"/>
            <a:endParaRPr lang="en-GB" altLang="en-US" dirty="0" smtClean="0"/>
          </a:p>
        </p:txBody>
      </p:sp>
      <p:sp>
        <p:nvSpPr>
          <p:cNvPr id="4" name="Slide Number Placeholder 3"/>
          <p:cNvSpPr>
            <a:spLocks noGrp="1"/>
          </p:cNvSpPr>
          <p:nvPr>
            <p:ph type="sldNum" sz="quarter" idx="5"/>
          </p:nvPr>
        </p:nvSpPr>
        <p:spPr/>
        <p:txBody>
          <a:bodyPr/>
          <a:lstStyle/>
          <a:p>
            <a:pPr>
              <a:defRPr/>
            </a:pPr>
            <a:fld id="{DBC770A9-0F51-4017-A983-63350AE7CAB9}" type="slidenum">
              <a:rPr lang="en-GB" smtClean="0"/>
              <a:pPr>
                <a:defRPr/>
              </a:pPr>
              <a:t>3</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smtClean="0">
                <a:ea typeface="ＭＳ Ｐゴシック" pitchFamily="34" charset="-128"/>
              </a:rPr>
              <a:t>This is the correct answer. Point out that they can see how important their facial expression is when speaking with patients. ‘You can speak volumes without uttering a single word!’</a:t>
            </a:r>
          </a:p>
          <a:p>
            <a:pPr eaLnBrk="1" hangingPunct="1"/>
            <a:endParaRPr lang="en-GB" altLang="en-US" smtClean="0">
              <a:ea typeface="ＭＳ Ｐゴシック" pitchFamily="34" charset="-128"/>
            </a:endParaRPr>
          </a:p>
          <a:p>
            <a:pPr eaLnBrk="1" hangingPunct="1"/>
            <a:r>
              <a:rPr lang="en-GB" altLang="en-US" smtClean="0">
                <a:ea typeface="ＭＳ Ｐゴシック" pitchFamily="34" charset="-128"/>
              </a:rPr>
              <a:t>Spilt your group initially into groups of six, depending on numbers. You will need to do a further split into 3s when it comes to the role play session.</a:t>
            </a:r>
            <a:endParaRPr lang="en-GB" altLang="en-US" b="1" smtClean="0">
              <a:ea typeface="ＭＳ Ｐゴシック" pitchFamily="34" charset="-128"/>
            </a:endParaRPr>
          </a:p>
          <a:p>
            <a:pPr eaLnBrk="1" hangingPunct="1"/>
            <a:endParaRPr lang="en-GB" altLang="en-US" b="1" smtClean="0">
              <a:ea typeface="ＭＳ Ｐゴシック" pitchFamily="34" charset="-128"/>
            </a:endParaRPr>
          </a:p>
          <a:p>
            <a:pPr eaLnBrk="1" hangingPunct="1"/>
            <a:endParaRPr lang="en-GB" altLang="en-US" smtClean="0"/>
          </a:p>
        </p:txBody>
      </p:sp>
      <p:sp>
        <p:nvSpPr>
          <p:cNvPr id="4" name="Slide Number Placeholder 3"/>
          <p:cNvSpPr>
            <a:spLocks noGrp="1"/>
          </p:cNvSpPr>
          <p:nvPr>
            <p:ph type="sldNum" sz="quarter" idx="5"/>
          </p:nvPr>
        </p:nvSpPr>
        <p:spPr/>
        <p:txBody>
          <a:bodyPr/>
          <a:lstStyle/>
          <a:p>
            <a:pPr>
              <a:defRPr/>
            </a:pPr>
            <a:fld id="{B03EFE41-0839-47E6-8BC6-7FC3692C12C5}" type="slidenum">
              <a:rPr lang="en-GB" smtClean="0"/>
              <a:pPr>
                <a:defRPr/>
              </a:pPr>
              <a:t>4</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smtClean="0">
                <a:ea typeface="ＭＳ Ｐゴシック" pitchFamily="34" charset="-128"/>
              </a:rPr>
              <a:t>Explain to participants:</a:t>
            </a:r>
          </a:p>
          <a:p>
            <a:pPr eaLnBrk="1" hangingPunct="1"/>
            <a:r>
              <a:rPr lang="en-GB" altLang="en-US" smtClean="0">
                <a:ea typeface="ＭＳ Ｐゴシック" pitchFamily="34" charset="-128"/>
              </a:rPr>
              <a:t>Before we start it may be useful just to clarify what we mean by the term ‘effective patient-centred consultation’. </a:t>
            </a:r>
          </a:p>
          <a:p>
            <a:pPr eaLnBrk="1" hangingPunct="1"/>
            <a:r>
              <a:rPr lang="en-GB" altLang="en-US" smtClean="0">
                <a:ea typeface="ＭＳ Ｐゴシック" pitchFamily="34" charset="-128"/>
              </a:rPr>
              <a:t>What do we mean by ‘consultation’? You might think it only refers to consultations that happen in the consultation room or at the hospital bedside.  But we consider a consultation to be every interaction you have with a patient. </a:t>
            </a:r>
            <a:r>
              <a:rPr lang="en-GB" altLang="en-US" b="1" smtClean="0">
                <a:ea typeface="ＭＳ Ｐゴシック" pitchFamily="34" charset="-128"/>
              </a:rPr>
              <a:t>Every time you speak with a patient you have the opportunity to make a difference</a:t>
            </a:r>
            <a:r>
              <a:rPr lang="en-GB" altLang="en-US" smtClean="0">
                <a:ea typeface="ＭＳ Ｐゴシック" pitchFamily="34" charset="-128"/>
              </a:rPr>
              <a:t>.</a:t>
            </a:r>
          </a:p>
          <a:p>
            <a:pPr eaLnBrk="1" hangingPunct="1"/>
            <a:endParaRPr lang="en-GB" altLang="en-US" smtClean="0"/>
          </a:p>
        </p:txBody>
      </p:sp>
      <p:sp>
        <p:nvSpPr>
          <p:cNvPr id="4" name="Slide Number Placeholder 3"/>
          <p:cNvSpPr>
            <a:spLocks noGrp="1"/>
          </p:cNvSpPr>
          <p:nvPr>
            <p:ph type="sldNum" sz="quarter" idx="5"/>
          </p:nvPr>
        </p:nvSpPr>
        <p:spPr/>
        <p:txBody>
          <a:bodyPr/>
          <a:lstStyle/>
          <a:p>
            <a:pPr>
              <a:defRPr/>
            </a:pPr>
            <a:fld id="{29E45BCB-453D-4E65-82DF-3BA54FB8A7BB}" type="slidenum">
              <a:rPr lang="en-GB" smtClean="0"/>
              <a:pPr>
                <a:defRPr/>
              </a:pPr>
              <a:t>5</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smtClean="0">
                <a:ea typeface="ＭＳ Ｐゴシック" pitchFamily="34" charset="-128"/>
              </a:rPr>
              <a:t>Do you think you achieve a patient-centred approach in your consultations? </a:t>
            </a:r>
          </a:p>
          <a:p>
            <a:pPr eaLnBrk="1" hangingPunct="1"/>
            <a:r>
              <a:rPr lang="en-GB" altLang="en-US" smtClean="0">
                <a:ea typeface="ＭＳ Ｐゴシック" pitchFamily="34" charset="-128"/>
              </a:rPr>
              <a:t>(Slides 9-11 challenge participants to think about this…)</a:t>
            </a:r>
          </a:p>
          <a:p>
            <a:pPr eaLnBrk="1" hangingPunct="1"/>
            <a:endParaRPr lang="en-GB" altLang="en-US" smtClean="0"/>
          </a:p>
        </p:txBody>
      </p:sp>
      <p:sp>
        <p:nvSpPr>
          <p:cNvPr id="4" name="Slide Number Placeholder 3"/>
          <p:cNvSpPr>
            <a:spLocks noGrp="1"/>
          </p:cNvSpPr>
          <p:nvPr>
            <p:ph type="sldNum" sz="quarter" idx="5"/>
          </p:nvPr>
        </p:nvSpPr>
        <p:spPr/>
        <p:txBody>
          <a:bodyPr/>
          <a:lstStyle/>
          <a:p>
            <a:pPr>
              <a:defRPr/>
            </a:pPr>
            <a:fld id="{1CF8E185-455C-4C21-B6F2-A21804FA9AE8}" type="slidenum">
              <a:rPr lang="en-GB" smtClean="0"/>
              <a:pPr>
                <a:defRPr/>
              </a:pPr>
              <a:t>6</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dirty="0" smtClean="0">
                <a:ea typeface="ＭＳ Ｐゴシック" pitchFamily="34" charset="-128"/>
              </a:rPr>
              <a:t>Explain to participants:</a:t>
            </a:r>
          </a:p>
          <a:p>
            <a:pPr eaLnBrk="1" hangingPunct="1"/>
            <a:r>
              <a:rPr lang="en-GB" altLang="en-US" dirty="0" smtClean="0">
                <a:ea typeface="ＭＳ Ｐゴシック" pitchFamily="34" charset="-128"/>
              </a:rPr>
              <a:t>Achieving the patient-centred approach isn’t straightforward. It takes practice and patience’ Time is a challenge in the consultation but by applying new consultation skills and models to your consultation you can ensure that both you and the patient get the most from the discussion. You can see some of the key areas of patient-centred care here – </a:t>
            </a:r>
          </a:p>
          <a:p>
            <a:pPr eaLnBrk="1" hangingPunct="1"/>
            <a:r>
              <a:rPr lang="en-GB" altLang="en-US" dirty="0" smtClean="0">
                <a:ea typeface="ＭＳ Ｐゴシック" pitchFamily="34" charset="-128"/>
              </a:rPr>
              <a:t>True partner-</a:t>
            </a:r>
            <a:r>
              <a:rPr lang="en-GB" altLang="en-US" baseline="0" dirty="0" smtClean="0">
                <a:ea typeface="ＭＳ Ｐゴシック" pitchFamily="34" charset="-128"/>
              </a:rPr>
              <a:t> treating the patient as a true partner right from the start involving them in the discussion and the decision making process</a:t>
            </a:r>
            <a:endParaRPr lang="en-GB" altLang="en-US" dirty="0" smtClean="0">
              <a:ea typeface="ＭＳ Ｐゴシック" pitchFamily="34" charset="-128"/>
            </a:endParaRPr>
          </a:p>
          <a:p>
            <a:pPr eaLnBrk="1" hangingPunct="1"/>
            <a:r>
              <a:rPr lang="en-GB" altLang="en-US" dirty="0" smtClean="0">
                <a:ea typeface="ＭＳ Ｐゴシック" pitchFamily="34" charset="-128"/>
              </a:rPr>
              <a:t>Provide options and balancing the risks and benefits of those options to enable the shared-decision</a:t>
            </a:r>
            <a:r>
              <a:rPr lang="en-GB" altLang="en-US" baseline="0" dirty="0" smtClean="0">
                <a:ea typeface="ＭＳ Ｐゴシック" pitchFamily="34" charset="-128"/>
              </a:rPr>
              <a:t> making process</a:t>
            </a:r>
          </a:p>
          <a:p>
            <a:pPr eaLnBrk="1" hangingPunct="1"/>
            <a:r>
              <a:rPr lang="en-GB" altLang="en-US" dirty="0" smtClean="0">
                <a:ea typeface="ＭＳ Ｐゴシック" pitchFamily="34" charset="-128"/>
              </a:rPr>
              <a:t>Sometimes</a:t>
            </a:r>
            <a:r>
              <a:rPr lang="en-GB" altLang="en-US" baseline="0" dirty="0" smtClean="0">
                <a:ea typeface="ＭＳ Ｐゴシック" pitchFamily="34" charset="-128"/>
              </a:rPr>
              <a:t> we might be too keen to revert to telling mode and give the patients a lot of information rather than establishing what they already know and believe about medicines</a:t>
            </a:r>
          </a:p>
          <a:p>
            <a:pPr eaLnBrk="1" hangingPunct="1"/>
            <a:r>
              <a:rPr lang="en-GB" altLang="en-US" dirty="0" smtClean="0">
                <a:ea typeface="ＭＳ Ｐゴシック" pitchFamily="34" charset="-128"/>
              </a:rPr>
              <a:t>Respecting the beliefs and values of the patient</a:t>
            </a:r>
          </a:p>
          <a:p>
            <a:pPr eaLnBrk="1" hangingPunct="1"/>
            <a:endParaRPr lang="en-GB" altLang="en-US" dirty="0" smtClean="0"/>
          </a:p>
        </p:txBody>
      </p:sp>
      <p:sp>
        <p:nvSpPr>
          <p:cNvPr id="4" name="Slide Number Placeholder 3"/>
          <p:cNvSpPr>
            <a:spLocks noGrp="1"/>
          </p:cNvSpPr>
          <p:nvPr>
            <p:ph type="sldNum" sz="quarter" idx="5"/>
          </p:nvPr>
        </p:nvSpPr>
        <p:spPr/>
        <p:txBody>
          <a:bodyPr/>
          <a:lstStyle/>
          <a:p>
            <a:pPr>
              <a:defRPr/>
            </a:pPr>
            <a:fld id="{FB7D1777-8C12-4426-BC3B-E11FF2459BDA}" type="slidenum">
              <a:rPr lang="en-GB" smtClean="0"/>
              <a:pPr>
                <a:defRPr/>
              </a:pPr>
              <a:t>7</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smtClean="0">
                <a:ea typeface="ＭＳ Ｐゴシック" pitchFamily="34" charset="-128"/>
              </a:rPr>
              <a:t>……..Maybe you do this already?</a:t>
            </a:r>
          </a:p>
          <a:p>
            <a:pPr eaLnBrk="1" hangingPunct="1"/>
            <a:r>
              <a:rPr lang="en-GB" altLang="en-US" smtClean="0">
                <a:ea typeface="ＭＳ Ｐゴシック" pitchFamily="34" charset="-128"/>
              </a:rPr>
              <a:t>Let’s take a look at the challenges!</a:t>
            </a:r>
          </a:p>
          <a:p>
            <a:pPr eaLnBrk="1" hangingPunct="1"/>
            <a:endParaRPr lang="en-GB" altLang="en-US" smtClean="0"/>
          </a:p>
          <a:p>
            <a:pPr eaLnBrk="1" hangingPunct="1"/>
            <a:endParaRPr lang="en-GB" altLang="en-US" smtClean="0"/>
          </a:p>
        </p:txBody>
      </p:sp>
      <p:sp>
        <p:nvSpPr>
          <p:cNvPr id="4" name="Slide Number Placeholder 3"/>
          <p:cNvSpPr>
            <a:spLocks noGrp="1"/>
          </p:cNvSpPr>
          <p:nvPr>
            <p:ph type="sldNum" sz="quarter" idx="5"/>
          </p:nvPr>
        </p:nvSpPr>
        <p:spPr/>
        <p:txBody>
          <a:bodyPr/>
          <a:lstStyle/>
          <a:p>
            <a:pPr>
              <a:defRPr/>
            </a:pPr>
            <a:fld id="{9B9E214B-BF7C-487A-B0AC-878C68E838A9}" type="slidenum">
              <a:rPr lang="en-GB" smtClean="0"/>
              <a:pPr>
                <a:defRPr/>
              </a:pPr>
              <a:t>8</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Content Placeholder 2"/>
          <p:cNvSpPr>
            <a:spLocks noGrp="1"/>
          </p:cNvSpPr>
          <p:nvPr>
            <p:ph idx="1"/>
          </p:nvPr>
        </p:nvSpPr>
        <p:spPr>
          <a:xfrm>
            <a:off x="395536" y="2060848"/>
            <a:ext cx="8352928" cy="3600400"/>
          </a:xfrm>
        </p:spPr>
        <p:txBody>
          <a:bodyPr/>
          <a:lstStyle>
            <a:lvl1pPr marL="0" indent="0">
              <a:buNone/>
              <a:defRPr sz="2800"/>
            </a:lvl1pPr>
            <a:lvl2pPr marL="457200" indent="0">
              <a:lnSpc>
                <a:spcPct val="150000"/>
              </a:lnSpc>
              <a:spcBef>
                <a:spcPts val="0"/>
              </a:spcBef>
              <a:buNone/>
              <a:defRPr sz="2000"/>
            </a:lvl2pPr>
            <a:lvl3pPr>
              <a:lnSpc>
                <a:spcPct val="150000"/>
              </a:lnSpc>
              <a:spcBef>
                <a:spcPts val="0"/>
              </a:spcBef>
              <a:defRPr sz="2000"/>
            </a:lvl3pPr>
            <a:lvl4pPr>
              <a:lnSpc>
                <a:spcPct val="150000"/>
              </a:lnSpc>
              <a:spcBef>
                <a:spcPts val="0"/>
              </a:spcBef>
              <a:defRPr sz="2000"/>
            </a:lvl4pPr>
            <a:lvl5pPr>
              <a:lnSpc>
                <a:spcPct val="150000"/>
              </a:lnSpc>
              <a:spcBef>
                <a:spcPts val="0"/>
              </a:spcBef>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Slide Number Placeholder 13"/>
          <p:cNvSpPr>
            <a:spLocks noGrp="1"/>
          </p:cNvSpPr>
          <p:nvPr>
            <p:ph type="sldNum" sz="quarter" idx="10"/>
          </p:nvPr>
        </p:nvSpPr>
        <p:spPr/>
        <p:txBody>
          <a:bodyPr/>
          <a:lstStyle>
            <a:lvl1pPr>
              <a:defRPr/>
            </a:lvl1pPr>
          </a:lstStyle>
          <a:p>
            <a:pPr>
              <a:defRPr/>
            </a:pPr>
            <a:fld id="{0AF92ABA-B5FD-4658-8557-1173D804C83D}" type="slidenum">
              <a:rPr lang="en-GB"/>
              <a:pPr>
                <a:defRPr/>
              </a:pPr>
              <a:t>‹#›</a:t>
            </a:fld>
            <a:endParaRPr lang="en-GB" dirty="0"/>
          </a:p>
        </p:txBody>
      </p:sp>
      <p:sp>
        <p:nvSpPr>
          <p:cNvPr id="6" name="Footer Placeholder 3"/>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Tree>
    <p:extLst>
      <p:ext uri="{BB962C8B-B14F-4D97-AF65-F5344CB8AC3E}">
        <p14:creationId xmlns:p14="http://schemas.microsoft.com/office/powerpoint/2010/main" val="3796742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13"/>
          <p:cNvSpPr>
            <a:spLocks noGrp="1"/>
          </p:cNvSpPr>
          <p:nvPr>
            <p:ph type="sldNum" sz="quarter" idx="10"/>
          </p:nvPr>
        </p:nvSpPr>
        <p:spPr/>
        <p:txBody>
          <a:bodyPr/>
          <a:lstStyle>
            <a:lvl1pPr algn="ctr">
              <a:defRPr sz="1200">
                <a:solidFill>
                  <a:schemeClr val="tx1"/>
                </a:solidFill>
              </a:defRPr>
            </a:lvl1pPr>
          </a:lstStyle>
          <a:p>
            <a:pPr>
              <a:defRPr/>
            </a:pPr>
            <a:fld id="{7805E3ED-5003-4E52-8937-567571AE0CA7}" type="slidenum">
              <a:rPr lang="en-GB"/>
              <a:pPr>
                <a:defRPr/>
              </a:pPr>
              <a:t>‹#›</a:t>
            </a:fld>
            <a:endParaRPr lang="en-GB" dirty="0"/>
          </a:p>
        </p:txBody>
      </p:sp>
    </p:spTree>
    <p:extLst>
      <p:ext uri="{BB962C8B-B14F-4D97-AF65-F5344CB8AC3E}">
        <p14:creationId xmlns:p14="http://schemas.microsoft.com/office/powerpoint/2010/main" val="2481115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Rectangle 2"/>
          <p:cNvSpPr/>
          <p:nvPr userDrawn="1"/>
        </p:nvSpPr>
        <p:spPr>
          <a:xfrm>
            <a:off x="-6350" y="1196975"/>
            <a:ext cx="9186863" cy="1368425"/>
          </a:xfrm>
          <a:prstGeom prst="rect">
            <a:avLst/>
          </a:prstGeom>
          <a:solidFill>
            <a:srgbClr val="0049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Title 1"/>
          <p:cNvSpPr>
            <a:spLocks noGrp="1"/>
          </p:cNvSpPr>
          <p:nvPr>
            <p:ph type="title"/>
          </p:nvPr>
        </p:nvSpPr>
        <p:spPr/>
        <p:txBody>
          <a:bodyPr/>
          <a:lstStyle/>
          <a:p>
            <a:r>
              <a:rPr lang="en-US" smtClean="0"/>
              <a:t>Click to edit Master title style</a:t>
            </a:r>
            <a:endParaRPr lang="en-GB" dirty="0"/>
          </a:p>
        </p:txBody>
      </p:sp>
      <p:sp>
        <p:nvSpPr>
          <p:cNvPr id="4" name="Slide Number Placeholder 13"/>
          <p:cNvSpPr>
            <a:spLocks noGrp="1"/>
          </p:cNvSpPr>
          <p:nvPr>
            <p:ph type="sldNum" sz="quarter" idx="10"/>
          </p:nvPr>
        </p:nvSpPr>
        <p:spPr/>
        <p:txBody>
          <a:bodyPr/>
          <a:lstStyle>
            <a:lvl1pPr algn="ctr">
              <a:defRPr sz="1200">
                <a:solidFill>
                  <a:schemeClr val="tx1"/>
                </a:solidFill>
              </a:defRPr>
            </a:lvl1pPr>
          </a:lstStyle>
          <a:p>
            <a:pPr>
              <a:defRPr/>
            </a:pPr>
            <a:fld id="{8B57D509-F2B4-42E2-9107-1550883C3493}" type="slidenum">
              <a:rPr lang="en-GB"/>
              <a:pPr>
                <a:defRPr/>
              </a:pPr>
              <a:t>‹#›</a:t>
            </a:fld>
            <a:endParaRPr lang="en-GB" dirty="0"/>
          </a:p>
        </p:txBody>
      </p:sp>
    </p:spTree>
    <p:extLst>
      <p:ext uri="{BB962C8B-B14F-4D97-AF65-F5344CB8AC3E}">
        <p14:creationId xmlns:p14="http://schemas.microsoft.com/office/powerpoint/2010/main" val="2697373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itle 1"/>
          <p:cNvSpPr txBox="1">
            <a:spLocks/>
          </p:cNvSpPr>
          <p:nvPr userDrawn="1"/>
        </p:nvSpPr>
        <p:spPr bwMode="auto">
          <a:xfrm>
            <a:off x="0" y="1196975"/>
            <a:ext cx="9144000" cy="584200"/>
          </a:xfrm>
          <a:prstGeom prst="rect">
            <a:avLst/>
          </a:prstGeom>
          <a:solidFill>
            <a:srgbClr val="00498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defRPr/>
            </a:pPr>
            <a:endParaRPr lang="en-GB" altLang="en-US" sz="3200" b="1" smtClean="0">
              <a:solidFill>
                <a:schemeClr val="bg1"/>
              </a:solidFill>
              <a:latin typeface="Arial" charset="0"/>
            </a:endParaRPr>
          </a:p>
        </p:txBody>
      </p:sp>
      <p:pic>
        <p:nvPicPr>
          <p:cNvPr id="3"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125538"/>
            <a:ext cx="9144000" cy="7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descr="H:\logo.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0050" y="333375"/>
            <a:ext cx="2998788"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H:\strap-right-aligned.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048375" y="401638"/>
            <a:ext cx="2827338"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3"/>
          <p:cNvSpPr>
            <a:spLocks noChangeArrowheads="1"/>
          </p:cNvSpPr>
          <p:nvPr userDrawn="1"/>
        </p:nvSpPr>
        <p:spPr bwMode="auto">
          <a:xfrm>
            <a:off x="0" y="1773238"/>
            <a:ext cx="9144000" cy="4248150"/>
          </a:xfrm>
          <a:prstGeom prst="rect">
            <a:avLst/>
          </a:prstGeom>
          <a:solidFill>
            <a:srgbClr val="00498F">
              <a:alpha val="1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GB" altLang="en-US" smtClean="0"/>
          </a:p>
        </p:txBody>
      </p:sp>
      <p:sp>
        <p:nvSpPr>
          <p:cNvPr id="7" name="Slide Number Placeholder 13"/>
          <p:cNvSpPr>
            <a:spLocks noGrp="1"/>
          </p:cNvSpPr>
          <p:nvPr>
            <p:ph type="sldNum" sz="quarter" idx="10"/>
          </p:nvPr>
        </p:nvSpPr>
        <p:spPr/>
        <p:txBody>
          <a:bodyPr/>
          <a:lstStyle>
            <a:lvl1pPr algn="ctr">
              <a:defRPr sz="1200">
                <a:solidFill>
                  <a:schemeClr val="tx1"/>
                </a:solidFill>
              </a:defRPr>
            </a:lvl1pPr>
          </a:lstStyle>
          <a:p>
            <a:pPr>
              <a:defRPr/>
            </a:pPr>
            <a:fld id="{B2300FBD-86CE-4016-8EFB-AFB955FFBAC9}" type="slidenum">
              <a:rPr lang="en-GB"/>
              <a:pPr>
                <a:defRPr/>
              </a:pPr>
              <a:t>‹#›</a:t>
            </a:fld>
            <a:endParaRPr lang="en-GB" dirty="0"/>
          </a:p>
        </p:txBody>
      </p:sp>
    </p:spTree>
    <p:extLst>
      <p:ext uri="{BB962C8B-B14F-4D97-AF65-F5344CB8AC3E}">
        <p14:creationId xmlns:p14="http://schemas.microsoft.com/office/powerpoint/2010/main" val="61130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4" name="Rectangle 3"/>
          <p:cNvSpPr/>
          <p:nvPr userDrawn="1"/>
        </p:nvSpPr>
        <p:spPr>
          <a:xfrm>
            <a:off x="0" y="1196975"/>
            <a:ext cx="9144000" cy="1584325"/>
          </a:xfrm>
          <a:prstGeom prst="rect">
            <a:avLst/>
          </a:prstGeom>
          <a:solidFill>
            <a:srgbClr val="0049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Title 1"/>
          <p:cNvSpPr>
            <a:spLocks noGrp="1"/>
          </p:cNvSpPr>
          <p:nvPr>
            <p:ph type="title"/>
          </p:nvPr>
        </p:nvSpPr>
        <p:spPr>
          <a:xfrm>
            <a:off x="-1" y="1203264"/>
            <a:ext cx="9143999" cy="1577663"/>
          </a:xfrm>
        </p:spPr>
        <p:txBody>
          <a:bodyPr/>
          <a:lstStyle>
            <a:lvl1pPr>
              <a:defRPr sz="1800"/>
            </a:lvl1pPr>
          </a:lstStyle>
          <a:p>
            <a:r>
              <a:rPr lang="en-US" smtClean="0"/>
              <a:t>Click to edit Master title style</a:t>
            </a:r>
            <a:endParaRPr lang="en-GB" dirty="0"/>
          </a:p>
        </p:txBody>
      </p:sp>
      <p:sp>
        <p:nvSpPr>
          <p:cNvPr id="3" name="Text Placeholder 2"/>
          <p:cNvSpPr>
            <a:spLocks noGrp="1"/>
          </p:cNvSpPr>
          <p:nvPr>
            <p:ph type="body" idx="1"/>
          </p:nvPr>
        </p:nvSpPr>
        <p:spPr>
          <a:xfrm>
            <a:off x="457200" y="2924945"/>
            <a:ext cx="3970784" cy="2808312"/>
          </a:xfrm>
          <a:prstGeom prst="rect">
            <a:avLst/>
          </a:prstGeom>
        </p:spPr>
        <p:txBody>
          <a:bodyPr/>
          <a:lstStyle>
            <a:lvl1pPr>
              <a:defRPr sz="18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Slide Number Placeholder 13"/>
          <p:cNvSpPr>
            <a:spLocks noGrp="1"/>
          </p:cNvSpPr>
          <p:nvPr>
            <p:ph type="sldNum" sz="quarter" idx="10"/>
          </p:nvPr>
        </p:nvSpPr>
        <p:spPr/>
        <p:txBody>
          <a:bodyPr/>
          <a:lstStyle>
            <a:lvl1pPr>
              <a:defRPr/>
            </a:lvl1pPr>
          </a:lstStyle>
          <a:p>
            <a:pPr>
              <a:defRPr/>
            </a:pPr>
            <a:fld id="{8AEADAF4-C684-4AA9-B7AF-4ABA2494DF51}" type="slidenum">
              <a:rPr lang="en-GB"/>
              <a:pPr>
                <a:defRPr/>
              </a:pPr>
              <a:t>‹#›</a:t>
            </a:fld>
            <a:endParaRPr lang="en-GB" dirty="0"/>
          </a:p>
        </p:txBody>
      </p:sp>
    </p:spTree>
    <p:extLst>
      <p:ext uri="{BB962C8B-B14F-4D97-AF65-F5344CB8AC3E}">
        <p14:creationId xmlns:p14="http://schemas.microsoft.com/office/powerpoint/2010/main" val="1136371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Content Placeholder 2"/>
          <p:cNvSpPr>
            <a:spLocks noGrp="1"/>
          </p:cNvSpPr>
          <p:nvPr>
            <p:ph sz="half" idx="1"/>
          </p:nvPr>
        </p:nvSpPr>
        <p:spPr>
          <a:xfrm>
            <a:off x="395536" y="2060849"/>
            <a:ext cx="4100264" cy="3816424"/>
          </a:xfrm>
        </p:spPr>
        <p:txBody>
          <a:bodyPr/>
          <a:lstStyle>
            <a:lvl1pPr marL="0" indent="0">
              <a:buNone/>
              <a:defRPr sz="2800"/>
            </a:lvl1pPr>
            <a:lvl2pPr>
              <a:lnSpc>
                <a:spcPct val="150000"/>
              </a:lnSpc>
              <a:spcBef>
                <a:spcPts val="0"/>
              </a:spcBef>
              <a:defRPr sz="2000"/>
            </a:lvl2pPr>
            <a:lvl3pPr>
              <a:lnSpc>
                <a:spcPct val="150000"/>
              </a:lnSpc>
              <a:spcBef>
                <a:spcPts val="0"/>
              </a:spcBef>
              <a:defRPr sz="2000"/>
            </a:lvl3pPr>
            <a:lvl4pPr>
              <a:lnSpc>
                <a:spcPct val="150000"/>
              </a:lnSpc>
              <a:spcBef>
                <a:spcPts val="0"/>
              </a:spcBef>
              <a:defRPr sz="2000"/>
            </a:lvl4pPr>
            <a:lvl5pPr>
              <a:lnSpc>
                <a:spcPct val="150000"/>
              </a:lnSpc>
              <a:spcBef>
                <a:spcPts val="0"/>
              </a:spcBef>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Content Placeholder 3"/>
          <p:cNvSpPr>
            <a:spLocks noGrp="1"/>
          </p:cNvSpPr>
          <p:nvPr>
            <p:ph sz="half" idx="2"/>
          </p:nvPr>
        </p:nvSpPr>
        <p:spPr>
          <a:xfrm>
            <a:off x="4648200" y="2060847"/>
            <a:ext cx="4100264" cy="3816425"/>
          </a:xfrm>
        </p:spPr>
        <p:txBody>
          <a:bodyPr/>
          <a:lstStyle>
            <a:lvl1pPr marL="0" indent="0">
              <a:buNone/>
              <a:defRPr sz="2800"/>
            </a:lvl1pPr>
            <a:lvl2pPr>
              <a:lnSpc>
                <a:spcPct val="150000"/>
              </a:lnSpc>
              <a:spcBef>
                <a:spcPts val="0"/>
              </a:spcBef>
              <a:defRPr sz="2000"/>
            </a:lvl2pPr>
            <a:lvl3pPr>
              <a:lnSpc>
                <a:spcPct val="150000"/>
              </a:lnSpc>
              <a:spcBef>
                <a:spcPts val="0"/>
              </a:spcBef>
              <a:defRPr sz="2000"/>
            </a:lvl3pPr>
            <a:lvl4pPr>
              <a:lnSpc>
                <a:spcPct val="150000"/>
              </a:lnSpc>
              <a:spcBef>
                <a:spcPts val="0"/>
              </a:spcBef>
              <a:defRPr sz="2000"/>
            </a:lvl4pPr>
            <a:lvl5pPr>
              <a:lnSpc>
                <a:spcPct val="150000"/>
              </a:lnSpc>
              <a:spcBef>
                <a:spcPts val="0"/>
              </a:spcBef>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13"/>
          <p:cNvSpPr>
            <a:spLocks noGrp="1"/>
          </p:cNvSpPr>
          <p:nvPr>
            <p:ph type="sldNum" sz="quarter" idx="10"/>
          </p:nvPr>
        </p:nvSpPr>
        <p:spPr/>
        <p:txBody>
          <a:bodyPr/>
          <a:lstStyle>
            <a:lvl1pPr>
              <a:defRPr/>
            </a:lvl1pPr>
          </a:lstStyle>
          <a:p>
            <a:pPr>
              <a:defRPr/>
            </a:pPr>
            <a:fld id="{E15EED1B-5711-4816-ABE1-BB08DFA1D1BF}" type="slidenum">
              <a:rPr lang="en-GB"/>
              <a:pPr>
                <a:defRPr/>
              </a:pPr>
              <a:t>‹#›</a:t>
            </a:fld>
            <a:endParaRPr lang="en-GB" dirty="0"/>
          </a:p>
        </p:txBody>
      </p:sp>
      <p:sp>
        <p:nvSpPr>
          <p:cNvPr id="8" name="Footer Placeholder 3"/>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Tree>
    <p:extLst>
      <p:ext uri="{BB962C8B-B14F-4D97-AF65-F5344CB8AC3E}">
        <p14:creationId xmlns:p14="http://schemas.microsoft.com/office/powerpoint/2010/main" val="1365177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2"/>
          <p:cNvSpPr>
            <a:spLocks noGrp="1"/>
          </p:cNvSpPr>
          <p:nvPr>
            <p:ph type="body" idx="1"/>
          </p:nvPr>
        </p:nvSpPr>
        <p:spPr>
          <a:xfrm>
            <a:off x="395536" y="2060848"/>
            <a:ext cx="4112196" cy="792088"/>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3"/>
          <p:cNvSpPr>
            <a:spLocks noGrp="1"/>
          </p:cNvSpPr>
          <p:nvPr>
            <p:ph sz="half" idx="2"/>
          </p:nvPr>
        </p:nvSpPr>
        <p:spPr>
          <a:xfrm>
            <a:off x="395536" y="2852935"/>
            <a:ext cx="4101852" cy="2952329"/>
          </a:xfrm>
        </p:spPr>
        <p:txBody>
          <a:bodyPr>
            <a:normAutofit/>
          </a:bodyPr>
          <a:lstStyle>
            <a:lvl1pPr>
              <a:lnSpc>
                <a:spcPct val="150000"/>
              </a:lnSpc>
              <a:spcBef>
                <a:spcPts val="0"/>
              </a:spcBef>
              <a:defRPr sz="2000"/>
            </a:lvl1pPr>
            <a:lvl2pPr>
              <a:lnSpc>
                <a:spcPct val="150000"/>
              </a:lnSpc>
              <a:spcBef>
                <a:spcPts val="0"/>
              </a:spcBef>
              <a:defRPr sz="2000"/>
            </a:lvl2pPr>
            <a:lvl3pPr>
              <a:lnSpc>
                <a:spcPct val="150000"/>
              </a:lnSpc>
              <a:spcBef>
                <a:spcPts val="0"/>
              </a:spcBef>
              <a:defRPr sz="2000"/>
            </a:lvl3pPr>
            <a:lvl4pPr>
              <a:lnSpc>
                <a:spcPct val="150000"/>
              </a:lnSpc>
              <a:spcBef>
                <a:spcPts val="0"/>
              </a:spcBef>
              <a:defRPr sz="2000"/>
            </a:lvl4pPr>
            <a:lvl5pPr>
              <a:lnSpc>
                <a:spcPct val="150000"/>
              </a:lnSpc>
              <a:spcBef>
                <a:spcPts val="0"/>
              </a:spcBef>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Text Placeholder 4"/>
          <p:cNvSpPr>
            <a:spLocks noGrp="1"/>
          </p:cNvSpPr>
          <p:nvPr>
            <p:ph type="body" sz="quarter" idx="3"/>
          </p:nvPr>
        </p:nvSpPr>
        <p:spPr>
          <a:xfrm>
            <a:off x="4644008" y="2060848"/>
            <a:ext cx="4041775" cy="783778"/>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Content Placeholder 5"/>
          <p:cNvSpPr>
            <a:spLocks noGrp="1"/>
          </p:cNvSpPr>
          <p:nvPr>
            <p:ph sz="quarter" idx="4"/>
          </p:nvPr>
        </p:nvSpPr>
        <p:spPr>
          <a:xfrm>
            <a:off x="4645025" y="2852936"/>
            <a:ext cx="4103439" cy="2952328"/>
          </a:xfrm>
        </p:spPr>
        <p:txBody>
          <a:bodyPr>
            <a:normAutofit/>
          </a:bodyPr>
          <a:lstStyle>
            <a:lvl1pPr>
              <a:lnSpc>
                <a:spcPct val="150000"/>
              </a:lnSpc>
              <a:spcBef>
                <a:spcPts val="0"/>
              </a:spcBef>
              <a:defRPr sz="2000"/>
            </a:lvl1pPr>
            <a:lvl2pPr>
              <a:lnSpc>
                <a:spcPct val="150000"/>
              </a:lnSpc>
              <a:spcBef>
                <a:spcPts val="0"/>
              </a:spcBef>
              <a:defRPr sz="2000"/>
            </a:lvl2pPr>
            <a:lvl3pPr>
              <a:lnSpc>
                <a:spcPct val="150000"/>
              </a:lnSpc>
              <a:spcBef>
                <a:spcPts val="0"/>
              </a:spcBef>
              <a:defRPr sz="2000"/>
            </a:lvl3pPr>
            <a:lvl4pPr>
              <a:lnSpc>
                <a:spcPct val="150000"/>
              </a:lnSpc>
              <a:spcBef>
                <a:spcPts val="0"/>
              </a:spcBef>
              <a:defRPr sz="2000"/>
            </a:lvl4pPr>
            <a:lvl5pPr>
              <a:lnSpc>
                <a:spcPct val="150000"/>
              </a:lnSpc>
              <a:spcBef>
                <a:spcPts val="0"/>
              </a:spcBef>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Slide Number Placeholder 13"/>
          <p:cNvSpPr>
            <a:spLocks noGrp="1"/>
          </p:cNvSpPr>
          <p:nvPr>
            <p:ph type="sldNum" sz="quarter" idx="10"/>
          </p:nvPr>
        </p:nvSpPr>
        <p:spPr/>
        <p:txBody>
          <a:bodyPr/>
          <a:lstStyle>
            <a:lvl1pPr>
              <a:defRPr/>
            </a:lvl1pPr>
          </a:lstStyle>
          <a:p>
            <a:pPr>
              <a:defRPr/>
            </a:pPr>
            <a:fld id="{514789EC-EB2B-4F4E-807A-AD0B9FED7A91}" type="slidenum">
              <a:rPr lang="en-GB"/>
              <a:pPr>
                <a:defRPr/>
              </a:pPr>
              <a:t>‹#›</a:t>
            </a:fld>
            <a:endParaRPr lang="en-GB" dirty="0"/>
          </a:p>
        </p:txBody>
      </p:sp>
      <p:sp>
        <p:nvSpPr>
          <p:cNvPr id="10" name="Footer Placeholder 3"/>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Tree>
    <p:extLst>
      <p:ext uri="{BB962C8B-B14F-4D97-AF65-F5344CB8AC3E}">
        <p14:creationId xmlns:p14="http://schemas.microsoft.com/office/powerpoint/2010/main" val="1666663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Rectangle 2"/>
          <p:cNvSpPr/>
          <p:nvPr userDrawn="1"/>
        </p:nvSpPr>
        <p:spPr>
          <a:xfrm>
            <a:off x="-6350" y="1196975"/>
            <a:ext cx="9186863" cy="1368425"/>
          </a:xfrm>
          <a:prstGeom prst="rect">
            <a:avLst/>
          </a:prstGeom>
          <a:solidFill>
            <a:srgbClr val="0049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Title 1"/>
          <p:cNvSpPr>
            <a:spLocks noGrp="1"/>
          </p:cNvSpPr>
          <p:nvPr>
            <p:ph type="title"/>
          </p:nvPr>
        </p:nvSpPr>
        <p:spPr/>
        <p:txBody>
          <a:bodyPr/>
          <a:lstStyle/>
          <a:p>
            <a:r>
              <a:rPr lang="en-US" smtClean="0"/>
              <a:t>Click to edit Master title style</a:t>
            </a:r>
            <a:endParaRPr lang="en-GB"/>
          </a:p>
        </p:txBody>
      </p:sp>
      <p:sp>
        <p:nvSpPr>
          <p:cNvPr id="4" name="Slide Number Placeholder 2"/>
          <p:cNvSpPr>
            <a:spLocks noGrp="1"/>
          </p:cNvSpPr>
          <p:nvPr>
            <p:ph type="sldNum" sz="quarter" idx="10"/>
          </p:nvPr>
        </p:nvSpPr>
        <p:spPr/>
        <p:txBody>
          <a:bodyPr/>
          <a:lstStyle>
            <a:lvl1pPr>
              <a:defRPr/>
            </a:lvl1pPr>
          </a:lstStyle>
          <a:p>
            <a:pPr>
              <a:defRPr/>
            </a:pPr>
            <a:fld id="{7052BCF8-BD11-4677-AE3C-628C29D536CB}" type="slidenum">
              <a:rPr lang="en-GB"/>
              <a:pPr>
                <a:defRPr/>
              </a:pPr>
              <a:t>‹#›</a:t>
            </a:fld>
            <a:endParaRPr lang="en-GB" dirty="0"/>
          </a:p>
        </p:txBody>
      </p:sp>
      <p:sp>
        <p:nvSpPr>
          <p:cNvPr id="5" name="Footer Placeholder 3"/>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Tree>
    <p:extLst>
      <p:ext uri="{BB962C8B-B14F-4D97-AF65-F5344CB8AC3E}">
        <p14:creationId xmlns:p14="http://schemas.microsoft.com/office/powerpoint/2010/main" val="1045509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196752"/>
            <a:ext cx="9144000" cy="576064"/>
          </a:xfrm>
        </p:spPr>
        <p:txBody>
          <a:bodyPr/>
          <a:lstStyle/>
          <a:p>
            <a:r>
              <a:rPr lang="en-US" smtClean="0"/>
              <a:t>Click to edit Master title style</a:t>
            </a:r>
            <a:endParaRPr lang="en-GB" dirty="0"/>
          </a:p>
        </p:txBody>
      </p:sp>
      <p:sp>
        <p:nvSpPr>
          <p:cNvPr id="3" name="Subtitle 2"/>
          <p:cNvSpPr>
            <a:spLocks noGrp="1"/>
          </p:cNvSpPr>
          <p:nvPr>
            <p:ph type="subTitle" idx="1"/>
          </p:nvPr>
        </p:nvSpPr>
        <p:spPr>
          <a:xfrm>
            <a:off x="395536" y="2060848"/>
            <a:ext cx="8424936" cy="3672408"/>
          </a:xfrm>
        </p:spPr>
        <p:txBody>
          <a:bodyPr>
            <a:normAutofit/>
          </a:bodyPr>
          <a:lstStyle>
            <a:lvl1pPr marL="0" indent="0" algn="ct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Slide Number Placeholder 13"/>
          <p:cNvSpPr>
            <a:spLocks noGrp="1"/>
          </p:cNvSpPr>
          <p:nvPr>
            <p:ph type="sldNum" sz="quarter" idx="10"/>
          </p:nvPr>
        </p:nvSpPr>
        <p:spPr/>
        <p:txBody>
          <a:bodyPr/>
          <a:lstStyle>
            <a:lvl1pPr algn="ctr">
              <a:defRPr sz="1200">
                <a:solidFill>
                  <a:schemeClr val="tx1"/>
                </a:solidFill>
              </a:defRPr>
            </a:lvl1pPr>
          </a:lstStyle>
          <a:p>
            <a:pPr>
              <a:defRPr/>
            </a:pPr>
            <a:fld id="{9530DEE0-91FD-40F8-8F33-352FA9A58B82}" type="slidenum">
              <a:rPr lang="en-GB"/>
              <a:pPr>
                <a:defRPr/>
              </a:pPr>
              <a:t>‹#›</a:t>
            </a:fld>
            <a:endParaRPr lang="en-GB" dirty="0"/>
          </a:p>
        </p:txBody>
      </p:sp>
    </p:spTree>
    <p:extLst>
      <p:ext uri="{BB962C8B-B14F-4D97-AF65-F5344CB8AC3E}">
        <p14:creationId xmlns:p14="http://schemas.microsoft.com/office/powerpoint/2010/main" val="3090985035"/>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395536" y="2060848"/>
            <a:ext cx="8352928" cy="3600400"/>
          </a:xfrm>
        </p:spPr>
        <p:txBody>
          <a:bodyPr/>
          <a:lstStyle>
            <a:lvl1pPr marL="0" indent="0">
              <a:buNone/>
              <a:defRPr sz="2800"/>
            </a:lvl1pPr>
            <a:lvl2pPr marL="457200" indent="0">
              <a:lnSpc>
                <a:spcPct val="150000"/>
              </a:lnSpc>
              <a:spcBef>
                <a:spcPts val="0"/>
              </a:spcBef>
              <a:buNone/>
              <a:defRPr sz="2000"/>
            </a:lvl2pPr>
            <a:lvl3pPr>
              <a:lnSpc>
                <a:spcPct val="150000"/>
              </a:lnSpc>
              <a:spcBef>
                <a:spcPts val="0"/>
              </a:spcBef>
              <a:defRPr sz="2000"/>
            </a:lvl3pPr>
            <a:lvl4pPr>
              <a:lnSpc>
                <a:spcPct val="150000"/>
              </a:lnSpc>
              <a:spcBef>
                <a:spcPts val="0"/>
              </a:spcBef>
              <a:defRPr sz="2000"/>
            </a:lvl4pPr>
            <a:lvl5pPr>
              <a:lnSpc>
                <a:spcPct val="150000"/>
              </a:lnSpc>
              <a:spcBef>
                <a:spcPts val="0"/>
              </a:spcBef>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Slide Number Placeholder 13"/>
          <p:cNvSpPr>
            <a:spLocks noGrp="1"/>
          </p:cNvSpPr>
          <p:nvPr>
            <p:ph type="sldNum" sz="quarter" idx="10"/>
          </p:nvPr>
        </p:nvSpPr>
        <p:spPr/>
        <p:txBody>
          <a:bodyPr/>
          <a:lstStyle>
            <a:lvl1pPr algn="ctr">
              <a:defRPr sz="1200">
                <a:solidFill>
                  <a:schemeClr val="tx1"/>
                </a:solidFill>
              </a:defRPr>
            </a:lvl1pPr>
          </a:lstStyle>
          <a:p>
            <a:pPr>
              <a:defRPr/>
            </a:pPr>
            <a:fld id="{8668AF1B-6762-4A43-89C0-9B716EA11B3A}" type="slidenum">
              <a:rPr lang="en-GB"/>
              <a:pPr>
                <a:defRPr/>
              </a:pPr>
              <a:t>‹#›</a:t>
            </a:fld>
            <a:endParaRPr lang="en-GB" dirty="0"/>
          </a:p>
        </p:txBody>
      </p:sp>
    </p:spTree>
    <p:extLst>
      <p:ext uri="{BB962C8B-B14F-4D97-AF65-F5344CB8AC3E}">
        <p14:creationId xmlns:p14="http://schemas.microsoft.com/office/powerpoint/2010/main" val="1476104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95536" y="2060849"/>
            <a:ext cx="4100264" cy="38164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2060847"/>
            <a:ext cx="4100264" cy="3816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Slide Number Placeholder 13"/>
          <p:cNvSpPr>
            <a:spLocks noGrp="1"/>
          </p:cNvSpPr>
          <p:nvPr>
            <p:ph type="sldNum" sz="quarter" idx="10"/>
          </p:nvPr>
        </p:nvSpPr>
        <p:spPr/>
        <p:txBody>
          <a:bodyPr/>
          <a:lstStyle>
            <a:lvl1pPr algn="ctr">
              <a:defRPr sz="1200">
                <a:solidFill>
                  <a:schemeClr val="tx1"/>
                </a:solidFill>
              </a:defRPr>
            </a:lvl1pPr>
          </a:lstStyle>
          <a:p>
            <a:pPr>
              <a:defRPr/>
            </a:pPr>
            <a:fld id="{627F3CB5-0594-4A30-B0AE-B3AAA0AD51CC}" type="slidenum">
              <a:rPr lang="en-GB"/>
              <a:pPr>
                <a:defRPr/>
              </a:pPr>
              <a:t>‹#›</a:t>
            </a:fld>
            <a:endParaRPr lang="en-GB" dirty="0"/>
          </a:p>
        </p:txBody>
      </p:sp>
    </p:spTree>
    <p:extLst>
      <p:ext uri="{BB962C8B-B14F-4D97-AF65-F5344CB8AC3E}">
        <p14:creationId xmlns:p14="http://schemas.microsoft.com/office/powerpoint/2010/main" val="239295813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95536" y="2060848"/>
            <a:ext cx="4112196" cy="7920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95536" y="2852935"/>
            <a:ext cx="4101852" cy="295232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4008" y="2060848"/>
            <a:ext cx="4041775" cy="78377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852936"/>
            <a:ext cx="4103439" cy="2952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13"/>
          <p:cNvSpPr>
            <a:spLocks noGrp="1"/>
          </p:cNvSpPr>
          <p:nvPr>
            <p:ph type="sldNum" sz="quarter" idx="10"/>
          </p:nvPr>
        </p:nvSpPr>
        <p:spPr/>
        <p:txBody>
          <a:bodyPr/>
          <a:lstStyle>
            <a:lvl1pPr algn="ctr">
              <a:defRPr sz="1200">
                <a:solidFill>
                  <a:schemeClr val="tx1"/>
                </a:solidFill>
              </a:defRPr>
            </a:lvl1pPr>
          </a:lstStyle>
          <a:p>
            <a:pPr>
              <a:defRPr/>
            </a:pPr>
            <a:fld id="{116BF4F8-E3E1-4E09-A350-887A6C6993AD}" type="slidenum">
              <a:rPr lang="en-GB"/>
              <a:pPr>
                <a:defRPr/>
              </a:pPr>
              <a:t>‹#›</a:t>
            </a:fld>
            <a:endParaRPr lang="en-GB" dirty="0"/>
          </a:p>
        </p:txBody>
      </p:sp>
    </p:spTree>
    <p:extLst>
      <p:ext uri="{BB962C8B-B14F-4D97-AF65-F5344CB8AC3E}">
        <p14:creationId xmlns:p14="http://schemas.microsoft.com/office/powerpoint/2010/main" val="118457366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13"/>
          <p:cNvSpPr>
            <a:spLocks noGrp="1"/>
          </p:cNvSpPr>
          <p:nvPr>
            <p:ph type="sldNum" sz="quarter" idx="10"/>
          </p:nvPr>
        </p:nvSpPr>
        <p:spPr/>
        <p:txBody>
          <a:bodyPr/>
          <a:lstStyle>
            <a:lvl1pPr>
              <a:defRPr/>
            </a:lvl1pPr>
          </a:lstStyle>
          <a:p>
            <a:pPr>
              <a:defRPr/>
            </a:pPr>
            <a:fld id="{FFE2DB6A-EE18-48D4-8F59-E11E48CE45E2}" type="slidenum">
              <a:rPr lang="en-GB"/>
              <a:pPr>
                <a:defRPr/>
              </a:pPr>
              <a:t>‹#›</a:t>
            </a:fld>
            <a:endParaRPr lang="en-GB"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Tree>
    <p:extLst>
      <p:ext uri="{BB962C8B-B14F-4D97-AF65-F5344CB8AC3E}">
        <p14:creationId xmlns:p14="http://schemas.microsoft.com/office/powerpoint/2010/main" val="394282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1"/>
          <p:cNvSpPr txBox="1">
            <a:spLocks/>
          </p:cNvSpPr>
          <p:nvPr/>
        </p:nvSpPr>
        <p:spPr bwMode="auto">
          <a:xfrm>
            <a:off x="0" y="1196975"/>
            <a:ext cx="9144000" cy="584200"/>
          </a:xfrm>
          <a:prstGeom prst="rect">
            <a:avLst/>
          </a:prstGeom>
          <a:solidFill>
            <a:srgbClr val="00498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defRPr/>
            </a:pPr>
            <a:endParaRPr lang="en-GB" altLang="en-US" sz="3200" b="1" smtClean="0">
              <a:solidFill>
                <a:schemeClr val="bg1"/>
              </a:solidFill>
              <a:latin typeface="Arial" charset="0"/>
            </a:endParaRPr>
          </a:p>
        </p:txBody>
      </p:sp>
      <p:sp>
        <p:nvSpPr>
          <p:cNvPr id="1027" name="Rectangle 13"/>
          <p:cNvSpPr>
            <a:spLocks noChangeArrowheads="1"/>
          </p:cNvSpPr>
          <p:nvPr/>
        </p:nvSpPr>
        <p:spPr bwMode="auto">
          <a:xfrm>
            <a:off x="0" y="1773238"/>
            <a:ext cx="9144000" cy="4248150"/>
          </a:xfrm>
          <a:prstGeom prst="rect">
            <a:avLst/>
          </a:prstGeom>
          <a:solidFill>
            <a:srgbClr val="00498F">
              <a:alpha val="1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GB" altLang="en-US" smtClean="0"/>
          </a:p>
        </p:txBody>
      </p:sp>
      <p:sp>
        <p:nvSpPr>
          <p:cNvPr id="1028" name="Title Placeholder 1"/>
          <p:cNvSpPr>
            <a:spLocks noGrp="1"/>
          </p:cNvSpPr>
          <p:nvPr>
            <p:ph type="title"/>
          </p:nvPr>
        </p:nvSpPr>
        <p:spPr bwMode="auto">
          <a:xfrm>
            <a:off x="0" y="1203325"/>
            <a:ext cx="91440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9" name="Text Placeholder 2"/>
          <p:cNvSpPr>
            <a:spLocks noGrp="1"/>
          </p:cNvSpPr>
          <p:nvPr>
            <p:ph type="body" idx="1"/>
          </p:nvPr>
        </p:nvSpPr>
        <p:spPr bwMode="auto">
          <a:xfrm>
            <a:off x="400050" y="2060575"/>
            <a:ext cx="8348663"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pic>
        <p:nvPicPr>
          <p:cNvPr id="1030"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1125538"/>
            <a:ext cx="9144000" cy="7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792861" y="6200775"/>
            <a:ext cx="23955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Slide Number Placeholder 13"/>
          <p:cNvSpPr>
            <a:spLocks noGrp="1"/>
          </p:cNvSpPr>
          <p:nvPr>
            <p:ph type="sldNum" sz="quarter" idx="4"/>
          </p:nvPr>
        </p:nvSpPr>
        <p:spPr>
          <a:xfrm>
            <a:off x="250825" y="6294437"/>
            <a:ext cx="79057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n-lt"/>
                <a:cs typeface="+mn-cs"/>
              </a:defRPr>
            </a:lvl1pPr>
          </a:lstStyle>
          <a:p>
            <a:pPr>
              <a:defRPr/>
            </a:pPr>
            <a:fld id="{A7F6F7D0-4A62-4316-9B05-624620AB3E05}" type="slidenum">
              <a:rPr lang="en-GB"/>
              <a:pPr>
                <a:defRPr/>
              </a:pPr>
              <a:t>‹#›</a:t>
            </a:fld>
            <a:endParaRPr lang="en-GB" dirty="0"/>
          </a:p>
        </p:txBody>
      </p:sp>
      <p:pic>
        <p:nvPicPr>
          <p:cNvPr id="1034" name="Picture 5"/>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50825" y="347663"/>
            <a:ext cx="28067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4"/>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418138" y="347663"/>
            <a:ext cx="3475037"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4"/>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7595071" y="6164262"/>
            <a:ext cx="13144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20" r:id="rId4"/>
    <p:sldLayoutId id="2147483721" r:id="rId5"/>
    <p:sldLayoutId id="2147483722" r:id="rId6"/>
    <p:sldLayoutId id="2147483723" r:id="rId7"/>
    <p:sldLayoutId id="2147483724" r:id="rId8"/>
    <p:sldLayoutId id="2147483719" r:id="rId9"/>
    <p:sldLayoutId id="2147483725" r:id="rId10"/>
    <p:sldLayoutId id="2147483726" r:id="rId11"/>
    <p:sldLayoutId id="2147483727" r:id="rId12"/>
    <p:sldLayoutId id="2147483728"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3200" kern="1200">
          <a:solidFill>
            <a:schemeClr val="bg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200">
          <a:solidFill>
            <a:schemeClr val="bg1"/>
          </a:solidFill>
          <a:latin typeface="Arial" charset="0"/>
          <a:cs typeface="Arial" charset="0"/>
        </a:defRPr>
      </a:lvl2pPr>
      <a:lvl3pPr algn="ctr" rtl="0" eaLnBrk="0" fontAlgn="base" hangingPunct="0">
        <a:spcBef>
          <a:spcPct val="0"/>
        </a:spcBef>
        <a:spcAft>
          <a:spcPct val="0"/>
        </a:spcAft>
        <a:defRPr sz="3200">
          <a:solidFill>
            <a:schemeClr val="bg1"/>
          </a:solidFill>
          <a:latin typeface="Arial" charset="0"/>
          <a:cs typeface="Arial" charset="0"/>
        </a:defRPr>
      </a:lvl3pPr>
      <a:lvl4pPr algn="ctr" rtl="0" eaLnBrk="0" fontAlgn="base" hangingPunct="0">
        <a:spcBef>
          <a:spcPct val="0"/>
        </a:spcBef>
        <a:spcAft>
          <a:spcPct val="0"/>
        </a:spcAft>
        <a:defRPr sz="3200">
          <a:solidFill>
            <a:schemeClr val="bg1"/>
          </a:solidFill>
          <a:latin typeface="Arial" charset="0"/>
          <a:cs typeface="Arial" charset="0"/>
        </a:defRPr>
      </a:lvl4pPr>
      <a:lvl5pPr algn="ctr" rtl="0" eaLnBrk="0" fontAlgn="base" hangingPunct="0">
        <a:spcBef>
          <a:spcPct val="0"/>
        </a:spcBef>
        <a:spcAft>
          <a:spcPct val="0"/>
        </a:spcAft>
        <a:defRPr sz="3200">
          <a:solidFill>
            <a:schemeClr val="bg1"/>
          </a:solidFill>
          <a:latin typeface="Arial" charset="0"/>
          <a:cs typeface="Arial" charset="0"/>
        </a:defRPr>
      </a:lvl5pPr>
      <a:lvl6pPr marL="457200" algn="ctr" rtl="0" fontAlgn="base">
        <a:spcBef>
          <a:spcPct val="0"/>
        </a:spcBef>
        <a:spcAft>
          <a:spcPct val="0"/>
        </a:spcAft>
        <a:defRPr sz="3200">
          <a:solidFill>
            <a:schemeClr val="bg1"/>
          </a:solidFill>
          <a:latin typeface="Arial" charset="0"/>
          <a:cs typeface="Arial" charset="0"/>
        </a:defRPr>
      </a:lvl6pPr>
      <a:lvl7pPr marL="914400" algn="ctr" rtl="0" fontAlgn="base">
        <a:spcBef>
          <a:spcPct val="0"/>
        </a:spcBef>
        <a:spcAft>
          <a:spcPct val="0"/>
        </a:spcAft>
        <a:defRPr sz="3200">
          <a:solidFill>
            <a:schemeClr val="bg1"/>
          </a:solidFill>
          <a:latin typeface="Arial" charset="0"/>
          <a:cs typeface="Arial" charset="0"/>
        </a:defRPr>
      </a:lvl7pPr>
      <a:lvl8pPr marL="1371600" algn="ctr" rtl="0" fontAlgn="base">
        <a:spcBef>
          <a:spcPct val="0"/>
        </a:spcBef>
        <a:spcAft>
          <a:spcPct val="0"/>
        </a:spcAft>
        <a:defRPr sz="3200">
          <a:solidFill>
            <a:schemeClr val="bg1"/>
          </a:solidFill>
          <a:latin typeface="Arial" charset="0"/>
          <a:cs typeface="Arial" charset="0"/>
        </a:defRPr>
      </a:lvl8pPr>
      <a:lvl9pPr marL="1828800" algn="ctr" rtl="0" fontAlgn="base">
        <a:spcBef>
          <a:spcPct val="0"/>
        </a:spcBef>
        <a:spcAft>
          <a:spcPct val="0"/>
        </a:spcAft>
        <a:defRPr sz="3200">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5.emf"/><Relationship Id="rId5" Type="http://schemas.openxmlformats.org/officeDocument/2006/relationships/image" Target="../media/image14.jpe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vimeo.com/78354273"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www.consultationskillsforpharmacy.com/" TargetMode="Externa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535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altLang="en-US" b="1" dirty="0">
                <a:solidFill>
                  <a:schemeClr val="bg1"/>
                </a:solidFill>
                <a:latin typeface="Calibri" pitchFamily="34" charset="0"/>
              </a:rPr>
              <a:t>www.consultationskillsforpharmacy.com</a:t>
            </a:r>
          </a:p>
        </p:txBody>
      </p:sp>
      <p:sp>
        <p:nvSpPr>
          <p:cNvPr id="11267" name="Rectangle 13"/>
          <p:cNvSpPr>
            <a:spLocks noChangeArrowheads="1"/>
          </p:cNvSpPr>
          <p:nvPr/>
        </p:nvSpPr>
        <p:spPr bwMode="auto">
          <a:xfrm>
            <a:off x="9525" y="1673225"/>
            <a:ext cx="9144000" cy="3241675"/>
          </a:xfrm>
          <a:prstGeom prst="rect">
            <a:avLst/>
          </a:prstGeom>
          <a:solidFill>
            <a:srgbClr val="00498F">
              <a:alpha val="1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FontTx/>
              <a:buNone/>
            </a:pPr>
            <a:endParaRPr lang="en-GB" altLang="en-US" sz="1800">
              <a:latin typeface="Calibri" pitchFamily="34" charset="0"/>
            </a:endParaRPr>
          </a:p>
        </p:txBody>
      </p:sp>
      <p:pic>
        <p:nvPicPr>
          <p:cNvPr id="1126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95438"/>
            <a:ext cx="9144000" cy="7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5942805"/>
            <a:ext cx="3525837"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70" name="Title 1"/>
          <p:cNvSpPr txBox="1">
            <a:spLocks/>
          </p:cNvSpPr>
          <p:nvPr/>
        </p:nvSpPr>
        <p:spPr bwMode="auto">
          <a:xfrm>
            <a:off x="0" y="3345240"/>
            <a:ext cx="9144000" cy="1569660"/>
          </a:xfrm>
          <a:prstGeom prst="rect">
            <a:avLst/>
          </a:prstGeom>
          <a:solidFill>
            <a:srgbClr val="00498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algn="ctr" eaLnBrk="1" hangingPunct="1">
              <a:spcBef>
                <a:spcPct val="0"/>
              </a:spcBef>
              <a:buFontTx/>
              <a:buNone/>
            </a:pPr>
            <a:r>
              <a:rPr lang="en-US" altLang="en-US" b="1" dirty="0" smtClean="0">
                <a:solidFill>
                  <a:schemeClr val="bg1"/>
                </a:solidFill>
                <a:latin typeface="Verdana" pitchFamily="34" charset="0"/>
              </a:rPr>
              <a:t>Consultation skills: Meeting </a:t>
            </a:r>
            <a:r>
              <a:rPr lang="en-US" altLang="en-US" b="1" dirty="0">
                <a:solidFill>
                  <a:schemeClr val="bg1"/>
                </a:solidFill>
                <a:latin typeface="Verdana" pitchFamily="34" charset="0"/>
              </a:rPr>
              <a:t>the </a:t>
            </a:r>
            <a:r>
              <a:rPr lang="en-US" altLang="en-US" b="1" dirty="0" smtClean="0">
                <a:solidFill>
                  <a:schemeClr val="bg1"/>
                </a:solidFill>
                <a:latin typeface="Verdana" pitchFamily="34" charset="0"/>
              </a:rPr>
              <a:t>new practice </a:t>
            </a:r>
            <a:r>
              <a:rPr lang="en-US" altLang="en-US" b="1" dirty="0">
                <a:solidFill>
                  <a:schemeClr val="bg1"/>
                </a:solidFill>
                <a:latin typeface="Verdana" pitchFamily="34" charset="0"/>
              </a:rPr>
              <a:t>standards for pharmacy</a:t>
            </a:r>
          </a:p>
          <a:p>
            <a:pPr algn="ctr" eaLnBrk="1" hangingPunct="1">
              <a:spcBef>
                <a:spcPct val="0"/>
              </a:spcBef>
              <a:buFontTx/>
              <a:buNone/>
            </a:pPr>
            <a:endParaRPr lang="en-US" altLang="en-US" b="1" dirty="0">
              <a:solidFill>
                <a:schemeClr val="bg1"/>
              </a:solidFill>
              <a:latin typeface="Verdana" pitchFamily="34" charset="0"/>
            </a:endParaRPr>
          </a:p>
        </p:txBody>
      </p:sp>
      <p:sp>
        <p:nvSpPr>
          <p:cNvPr id="11271" name="Slide Number Placeholder 1"/>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3D0996E-E8B9-4E95-95DE-2536342CA987}" type="slidenum">
              <a:rPr lang="en-GB" altLang="en-US" smtClean="0"/>
              <a:pPr fontAlgn="base">
                <a:spcBef>
                  <a:spcPct val="0"/>
                </a:spcBef>
                <a:spcAft>
                  <a:spcPct val="0"/>
                </a:spcAft>
                <a:defRPr/>
              </a:pPr>
              <a:t>0</a:t>
            </a:fld>
            <a:endParaRPr lang="en-GB" altLang="en-US" smtClean="0"/>
          </a:p>
        </p:txBody>
      </p:sp>
      <p:pic>
        <p:nvPicPr>
          <p:cNvPr id="11272" name="Picture 1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35275" y="188913"/>
            <a:ext cx="34925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020272" y="5876924"/>
            <a:ext cx="1990725"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Content Placeholder 6"/>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1844675"/>
            <a:ext cx="27717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5"/>
          <p:cNvSpPr>
            <a:spLocks noGrp="1"/>
          </p:cNvSpPr>
          <p:nvPr>
            <p:ph type="title"/>
          </p:nvPr>
        </p:nvSpPr>
        <p:spPr/>
        <p:txBody>
          <a:bodyPr/>
          <a:lstStyle/>
          <a:p>
            <a:pPr eaLnBrk="1" hangingPunct="1"/>
            <a:r>
              <a:rPr lang="en-GB" altLang="en-US" smtClean="0">
                <a:latin typeface="Arial" charset="0"/>
                <a:cs typeface="Arial" charset="0"/>
              </a:rPr>
              <a:t>Challenge …what is your current practice?</a:t>
            </a:r>
          </a:p>
        </p:txBody>
      </p:sp>
      <p:sp>
        <p:nvSpPr>
          <p:cNvPr id="13315"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71F1E31-C015-4EF8-A094-1F5A912FC532}" type="slidenum">
              <a:rPr lang="en-GB" altLang="en-US" smtClean="0"/>
              <a:pPr fontAlgn="base">
                <a:spcBef>
                  <a:spcPct val="0"/>
                </a:spcBef>
                <a:spcAft>
                  <a:spcPct val="0"/>
                </a:spcAft>
                <a:defRPr/>
              </a:pPr>
              <a:t>9</a:t>
            </a:fld>
            <a:endParaRPr lang="en-GB" altLang="en-US" smtClean="0"/>
          </a:p>
        </p:txBody>
      </p:sp>
      <p:sp>
        <p:nvSpPr>
          <p:cNvPr id="7" name="Content Placeholder 6"/>
          <p:cNvSpPr>
            <a:spLocks noGrp="1"/>
          </p:cNvSpPr>
          <p:nvPr>
            <p:ph sz="half" idx="1"/>
          </p:nvPr>
        </p:nvSpPr>
        <p:spPr>
          <a:xfrm>
            <a:off x="395288" y="1989138"/>
            <a:ext cx="4248720" cy="4032150"/>
          </a:xfrm>
        </p:spPr>
        <p:txBody>
          <a:bodyPr rtlCol="0">
            <a:noAutofit/>
          </a:bodyPr>
          <a:lstStyle/>
          <a:p>
            <a:pPr eaLnBrk="1" hangingPunct="1">
              <a:spcBef>
                <a:spcPts val="0"/>
              </a:spcBef>
              <a:defRPr/>
            </a:pPr>
            <a:r>
              <a:rPr lang="en-GB" altLang="en-US" sz="2000" b="1" dirty="0" smtClean="0"/>
              <a:t>Practitioner-centred practice</a:t>
            </a:r>
          </a:p>
          <a:p>
            <a:pPr eaLnBrk="1" hangingPunct="1">
              <a:spcBef>
                <a:spcPts val="0"/>
              </a:spcBef>
              <a:defRPr/>
            </a:pPr>
            <a:endParaRPr lang="en-GB" altLang="en-US" sz="2000" b="1" dirty="0" smtClean="0"/>
          </a:p>
          <a:p>
            <a:pPr marL="342900" indent="-342900" eaLnBrk="1" hangingPunct="1">
              <a:spcBef>
                <a:spcPts val="0"/>
              </a:spcBef>
              <a:buFont typeface="Arial" panose="020B0604020202020204" pitchFamily="34" charset="0"/>
              <a:buChar char="•"/>
              <a:defRPr/>
            </a:pPr>
            <a:r>
              <a:rPr lang="en-GB" sz="2000" i="1" dirty="0"/>
              <a:t>‘My role is to give </a:t>
            </a:r>
            <a:r>
              <a:rPr lang="en-GB" sz="2000" i="1" dirty="0" smtClean="0"/>
              <a:t>advice… I </a:t>
            </a:r>
            <a:r>
              <a:rPr lang="en-GB" sz="2000" i="1" dirty="0"/>
              <a:t>sometimes don’t have enough time to tell them everything </a:t>
            </a:r>
            <a:r>
              <a:rPr lang="en-GB" sz="2000" i="1" dirty="0" smtClean="0"/>
              <a:t>about </a:t>
            </a:r>
            <a:r>
              <a:rPr lang="en-GB" sz="2000" i="1" dirty="0"/>
              <a:t>their medicine</a:t>
            </a:r>
            <a:r>
              <a:rPr lang="en-GB" sz="2000" i="1" dirty="0" smtClean="0"/>
              <a:t>’</a:t>
            </a:r>
          </a:p>
          <a:p>
            <a:pPr eaLnBrk="1" hangingPunct="1">
              <a:spcBef>
                <a:spcPts val="0"/>
              </a:spcBef>
              <a:defRPr/>
            </a:pPr>
            <a:endParaRPr lang="en-GB" sz="2000" i="1" dirty="0"/>
          </a:p>
          <a:p>
            <a:pPr marL="342900" indent="-342900" eaLnBrk="1" hangingPunct="1">
              <a:spcBef>
                <a:spcPts val="0"/>
              </a:spcBef>
              <a:buFont typeface="Arial" panose="020B0604020202020204" pitchFamily="34" charset="0"/>
              <a:buChar char="•"/>
              <a:defRPr/>
            </a:pPr>
            <a:r>
              <a:rPr lang="en-GB" sz="2000" i="1" dirty="0"/>
              <a:t>‘I like to give advice, after all I am the expert</a:t>
            </a:r>
            <a:r>
              <a:rPr lang="en-GB" sz="2000" i="1" dirty="0" smtClean="0"/>
              <a:t>’</a:t>
            </a:r>
          </a:p>
          <a:p>
            <a:pPr marL="342900" indent="-342900" eaLnBrk="1" hangingPunct="1">
              <a:spcBef>
                <a:spcPts val="0"/>
              </a:spcBef>
              <a:buFont typeface="Arial" panose="020B0604020202020204" pitchFamily="34" charset="0"/>
              <a:buChar char="•"/>
              <a:defRPr/>
            </a:pPr>
            <a:endParaRPr lang="en-GB" sz="2000" i="1" dirty="0"/>
          </a:p>
          <a:p>
            <a:pPr marL="342900" indent="-342900" eaLnBrk="1" hangingPunct="1">
              <a:spcBef>
                <a:spcPts val="0"/>
              </a:spcBef>
              <a:buFont typeface="Arial" panose="020B0604020202020204" pitchFamily="34" charset="0"/>
              <a:buChar char="•"/>
              <a:defRPr/>
            </a:pPr>
            <a:r>
              <a:rPr lang="en-GB" sz="2000" i="1" dirty="0" smtClean="0"/>
              <a:t>‘</a:t>
            </a:r>
            <a:r>
              <a:rPr lang="en-GB" sz="2000" i="1" dirty="0"/>
              <a:t>What do I want to achieve from this consultation?’</a:t>
            </a:r>
          </a:p>
          <a:p>
            <a:pPr eaLnBrk="1" hangingPunct="1">
              <a:spcBef>
                <a:spcPts val="0"/>
              </a:spcBef>
              <a:defRPr/>
            </a:pPr>
            <a:endParaRPr lang="en-GB" altLang="en-US" sz="2000" dirty="0"/>
          </a:p>
        </p:txBody>
      </p:sp>
      <p:sp>
        <p:nvSpPr>
          <p:cNvPr id="8" name="Content Placeholder 7"/>
          <p:cNvSpPr>
            <a:spLocks noGrp="1"/>
          </p:cNvSpPr>
          <p:nvPr>
            <p:ph sz="half" idx="2"/>
          </p:nvPr>
        </p:nvSpPr>
        <p:spPr>
          <a:xfrm>
            <a:off x="4644008" y="1988840"/>
            <a:ext cx="4100513" cy="4176166"/>
          </a:xfrm>
        </p:spPr>
        <p:txBody>
          <a:bodyPr rtlCol="0">
            <a:normAutofit/>
          </a:bodyPr>
          <a:lstStyle/>
          <a:p>
            <a:pPr eaLnBrk="1" hangingPunct="1">
              <a:spcBef>
                <a:spcPts val="0"/>
              </a:spcBef>
              <a:defRPr/>
            </a:pPr>
            <a:r>
              <a:rPr lang="en-GB" altLang="en-US" sz="2000" b="1" dirty="0" smtClean="0"/>
              <a:t>    Patient-centred practice</a:t>
            </a:r>
          </a:p>
          <a:p>
            <a:pPr eaLnBrk="1" hangingPunct="1">
              <a:spcBef>
                <a:spcPts val="0"/>
              </a:spcBef>
              <a:defRPr/>
            </a:pPr>
            <a:endParaRPr lang="en-GB" altLang="en-US" sz="2000" b="1" dirty="0" smtClean="0"/>
          </a:p>
          <a:p>
            <a:pPr marL="342900" indent="-342900" eaLnBrk="1" hangingPunct="1">
              <a:spcBef>
                <a:spcPts val="0"/>
              </a:spcBef>
              <a:buFont typeface="Arial" panose="020B0604020202020204" pitchFamily="34" charset="0"/>
              <a:buChar char="•"/>
              <a:defRPr/>
            </a:pPr>
            <a:r>
              <a:rPr lang="en-GB" sz="2000" dirty="0"/>
              <a:t>What does the patient already know or would like to know</a:t>
            </a:r>
            <a:r>
              <a:rPr lang="en-GB" sz="2000" dirty="0" smtClean="0"/>
              <a:t>?</a:t>
            </a:r>
          </a:p>
          <a:p>
            <a:pPr eaLnBrk="1" hangingPunct="1">
              <a:spcBef>
                <a:spcPts val="0"/>
              </a:spcBef>
              <a:defRPr/>
            </a:pPr>
            <a:endParaRPr lang="en-GB" sz="2000" dirty="0"/>
          </a:p>
          <a:p>
            <a:pPr eaLnBrk="1" hangingPunct="1">
              <a:spcBef>
                <a:spcPts val="0"/>
              </a:spcBef>
              <a:defRPr/>
            </a:pPr>
            <a:endParaRPr lang="en-GB" sz="2000" dirty="0" smtClean="0"/>
          </a:p>
          <a:p>
            <a:pPr eaLnBrk="1" hangingPunct="1">
              <a:spcBef>
                <a:spcPts val="0"/>
              </a:spcBef>
              <a:defRPr/>
            </a:pPr>
            <a:endParaRPr lang="en-GB" sz="2000" dirty="0"/>
          </a:p>
          <a:p>
            <a:pPr marL="342900" indent="-342900" eaLnBrk="1" hangingPunct="1">
              <a:spcBef>
                <a:spcPts val="0"/>
              </a:spcBef>
              <a:buFont typeface="Arial" panose="020B0604020202020204" pitchFamily="34" charset="0"/>
              <a:buChar char="•"/>
              <a:defRPr/>
            </a:pPr>
            <a:r>
              <a:rPr lang="en-GB" sz="2000" dirty="0"/>
              <a:t>The pharmacy professional and the patient are equal experts </a:t>
            </a:r>
            <a:endParaRPr lang="en-GB" sz="2000" dirty="0" smtClean="0"/>
          </a:p>
          <a:p>
            <a:pPr eaLnBrk="1" hangingPunct="1">
              <a:spcBef>
                <a:spcPts val="0"/>
              </a:spcBef>
              <a:defRPr/>
            </a:pPr>
            <a:endParaRPr lang="en-GB" sz="2000" dirty="0"/>
          </a:p>
          <a:p>
            <a:pPr marL="342900" indent="-342900" eaLnBrk="1" hangingPunct="1">
              <a:spcBef>
                <a:spcPts val="0"/>
              </a:spcBef>
              <a:buFont typeface="Arial" panose="020B0604020202020204" pitchFamily="34" charset="0"/>
              <a:buChar char="•"/>
              <a:defRPr/>
            </a:pPr>
            <a:r>
              <a:rPr lang="en-GB" sz="2000" dirty="0" smtClean="0"/>
              <a:t>Negotiate </a:t>
            </a:r>
            <a:r>
              <a:rPr lang="en-GB" sz="2000" dirty="0"/>
              <a:t>a shared agenda with the </a:t>
            </a:r>
            <a:r>
              <a:rPr lang="en-GB" sz="2000" dirty="0" smtClean="0"/>
              <a:t>patient</a:t>
            </a:r>
            <a:endParaRPr lang="en-GB"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5"/>
          <p:cNvSpPr>
            <a:spLocks noGrp="1"/>
          </p:cNvSpPr>
          <p:nvPr>
            <p:ph type="title"/>
          </p:nvPr>
        </p:nvSpPr>
        <p:spPr/>
        <p:txBody>
          <a:bodyPr/>
          <a:lstStyle/>
          <a:p>
            <a:pPr eaLnBrk="1" hangingPunct="1"/>
            <a:r>
              <a:rPr lang="en-GB" altLang="en-US" smtClean="0">
                <a:latin typeface="Arial" charset="0"/>
                <a:cs typeface="Arial" charset="0"/>
              </a:rPr>
              <a:t>Challenge …what is your current practice?</a:t>
            </a:r>
          </a:p>
        </p:txBody>
      </p:sp>
      <p:sp>
        <p:nvSpPr>
          <p:cNvPr id="13315"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888C9C9-E9E9-4E06-8BD2-FB99328AC324}" type="slidenum">
              <a:rPr lang="en-GB" altLang="en-US" smtClean="0"/>
              <a:pPr fontAlgn="base">
                <a:spcBef>
                  <a:spcPct val="0"/>
                </a:spcBef>
                <a:spcAft>
                  <a:spcPct val="0"/>
                </a:spcAft>
                <a:defRPr/>
              </a:pPr>
              <a:t>10</a:t>
            </a:fld>
            <a:endParaRPr lang="en-GB" altLang="en-US" smtClean="0"/>
          </a:p>
        </p:txBody>
      </p:sp>
      <p:sp>
        <p:nvSpPr>
          <p:cNvPr id="7" name="Content Placeholder 6"/>
          <p:cNvSpPr>
            <a:spLocks noGrp="1"/>
          </p:cNvSpPr>
          <p:nvPr>
            <p:ph sz="half" idx="1"/>
          </p:nvPr>
        </p:nvSpPr>
        <p:spPr>
          <a:xfrm>
            <a:off x="395288" y="1989138"/>
            <a:ext cx="4100512" cy="3887787"/>
          </a:xfrm>
        </p:spPr>
        <p:txBody>
          <a:bodyPr rtlCol="0">
            <a:noAutofit/>
          </a:bodyPr>
          <a:lstStyle/>
          <a:p>
            <a:pPr eaLnBrk="1" hangingPunct="1">
              <a:spcBef>
                <a:spcPts val="0"/>
              </a:spcBef>
              <a:defRPr/>
            </a:pPr>
            <a:r>
              <a:rPr lang="en-GB" altLang="en-US" sz="2000" b="1" dirty="0" smtClean="0"/>
              <a:t>Practitioner-centred practice</a:t>
            </a:r>
          </a:p>
          <a:p>
            <a:pPr eaLnBrk="1" hangingPunct="1">
              <a:spcBef>
                <a:spcPts val="0"/>
              </a:spcBef>
              <a:defRPr/>
            </a:pPr>
            <a:endParaRPr lang="en-GB" altLang="en-US" sz="2000" b="1" dirty="0" smtClean="0"/>
          </a:p>
          <a:p>
            <a:pPr marL="342900" indent="-342900" eaLnBrk="1" hangingPunct="1">
              <a:spcBef>
                <a:spcPts val="0"/>
              </a:spcBef>
              <a:buFont typeface="Arial" panose="020B0604020202020204" pitchFamily="34" charset="0"/>
              <a:buChar char="•"/>
              <a:defRPr/>
            </a:pPr>
            <a:r>
              <a:rPr lang="en-GB" sz="2000" i="1" dirty="0" smtClean="0"/>
              <a:t>‘I </a:t>
            </a:r>
            <a:r>
              <a:rPr lang="en-GB" sz="2000" i="1" dirty="0"/>
              <a:t>do most of the talking …that’s how it should be!’</a:t>
            </a:r>
          </a:p>
          <a:p>
            <a:pPr eaLnBrk="1" hangingPunct="1">
              <a:spcBef>
                <a:spcPts val="0"/>
              </a:spcBef>
              <a:defRPr/>
            </a:pPr>
            <a:endParaRPr lang="en-GB" sz="2000" dirty="0" smtClean="0"/>
          </a:p>
          <a:p>
            <a:pPr eaLnBrk="1" hangingPunct="1">
              <a:spcBef>
                <a:spcPts val="0"/>
              </a:spcBef>
              <a:defRPr/>
            </a:pPr>
            <a:endParaRPr lang="en-GB" sz="2000" dirty="0"/>
          </a:p>
          <a:p>
            <a:pPr eaLnBrk="1" hangingPunct="1">
              <a:spcBef>
                <a:spcPts val="0"/>
              </a:spcBef>
              <a:defRPr/>
            </a:pPr>
            <a:endParaRPr lang="en-GB" sz="2000" dirty="0"/>
          </a:p>
          <a:p>
            <a:pPr marL="342900" indent="-342900" eaLnBrk="1" hangingPunct="1">
              <a:spcBef>
                <a:spcPts val="0"/>
              </a:spcBef>
              <a:buFont typeface="Arial" panose="020B0604020202020204" pitchFamily="34" charset="0"/>
              <a:buChar char="•"/>
              <a:defRPr/>
            </a:pPr>
            <a:r>
              <a:rPr lang="en-GB" sz="2000" i="1" dirty="0" smtClean="0"/>
              <a:t>‘I </a:t>
            </a:r>
            <a:r>
              <a:rPr lang="en-GB" sz="2000" i="1" dirty="0"/>
              <a:t>make the decisions and recommendations in the consultations so the patient knows they will get the best outcome if they follow them’</a:t>
            </a:r>
          </a:p>
          <a:p>
            <a:pPr marL="342900" indent="-342900" eaLnBrk="1" hangingPunct="1">
              <a:spcBef>
                <a:spcPts val="0"/>
              </a:spcBef>
              <a:buFont typeface="Arial" panose="020B0604020202020204" pitchFamily="34" charset="0"/>
              <a:buChar char="•"/>
              <a:defRPr/>
            </a:pPr>
            <a:endParaRPr lang="en-GB" altLang="en-US" sz="2000" dirty="0"/>
          </a:p>
        </p:txBody>
      </p:sp>
      <p:sp>
        <p:nvSpPr>
          <p:cNvPr id="8" name="Content Placeholder 7"/>
          <p:cNvSpPr>
            <a:spLocks noGrp="1"/>
          </p:cNvSpPr>
          <p:nvPr>
            <p:ph sz="half" idx="2"/>
          </p:nvPr>
        </p:nvSpPr>
        <p:spPr>
          <a:xfrm>
            <a:off x="4648200" y="1989138"/>
            <a:ext cx="4100513" cy="3887787"/>
          </a:xfrm>
        </p:spPr>
        <p:txBody>
          <a:bodyPr rtlCol="0">
            <a:normAutofit/>
          </a:bodyPr>
          <a:lstStyle/>
          <a:p>
            <a:pPr eaLnBrk="1" hangingPunct="1">
              <a:spcBef>
                <a:spcPts val="0"/>
              </a:spcBef>
              <a:defRPr/>
            </a:pPr>
            <a:r>
              <a:rPr lang="en-GB" altLang="en-US" sz="2000" b="1" dirty="0" smtClean="0"/>
              <a:t>Patient-centred practice</a:t>
            </a:r>
          </a:p>
          <a:p>
            <a:pPr eaLnBrk="1" hangingPunct="1">
              <a:spcBef>
                <a:spcPts val="0"/>
              </a:spcBef>
              <a:defRPr/>
            </a:pPr>
            <a:endParaRPr lang="en-GB" altLang="en-US" sz="2000" b="1" dirty="0" smtClean="0"/>
          </a:p>
          <a:p>
            <a:pPr marL="342900" indent="-342900" eaLnBrk="1" hangingPunct="1">
              <a:spcBef>
                <a:spcPts val="0"/>
              </a:spcBef>
              <a:buFont typeface="Arial" panose="020B0604020202020204" pitchFamily="34" charset="0"/>
              <a:buChar char="•"/>
              <a:defRPr/>
            </a:pPr>
            <a:r>
              <a:rPr lang="en-GB" altLang="en-US" sz="2000" dirty="0" smtClean="0"/>
              <a:t>Listen </a:t>
            </a:r>
            <a:r>
              <a:rPr lang="en-GB" altLang="en-US" sz="2000" dirty="0"/>
              <a:t>to the patient to get their perspective…what are their beliefs, concerns and expectations</a:t>
            </a:r>
            <a:r>
              <a:rPr lang="en-GB" altLang="en-US" sz="2000" dirty="0" smtClean="0"/>
              <a:t>? “</a:t>
            </a:r>
            <a:r>
              <a:rPr lang="en-GB" altLang="en-US" sz="2000" i="1" dirty="0" smtClean="0"/>
              <a:t>tell me what you know about your medicines”</a:t>
            </a:r>
          </a:p>
          <a:p>
            <a:pPr marL="342900" indent="-342900" eaLnBrk="1" hangingPunct="1">
              <a:spcBef>
                <a:spcPts val="0"/>
              </a:spcBef>
              <a:buFont typeface="Arial" panose="020B0604020202020204" pitchFamily="34" charset="0"/>
              <a:buChar char="•"/>
              <a:defRPr/>
            </a:pPr>
            <a:endParaRPr lang="en-GB" altLang="en-US" sz="2000" dirty="0"/>
          </a:p>
          <a:p>
            <a:pPr marL="342900" indent="-342900" eaLnBrk="1" hangingPunct="1">
              <a:spcBef>
                <a:spcPts val="0"/>
              </a:spcBef>
              <a:buFont typeface="Arial" panose="020B0604020202020204" pitchFamily="34" charset="0"/>
              <a:buChar char="•"/>
              <a:defRPr/>
            </a:pPr>
            <a:r>
              <a:rPr lang="en-GB" altLang="en-US" sz="2000" dirty="0"/>
              <a:t>Shared decision making and offering options to encourage ownership and responsibility</a:t>
            </a:r>
            <a:endParaRPr lang="en-GB"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GB" altLang="en-US" dirty="0" smtClean="0">
                <a:latin typeface="Arial" charset="0"/>
                <a:cs typeface="Arial" charset="0"/>
              </a:rPr>
              <a:t>Some perceptions…?</a:t>
            </a:r>
          </a:p>
        </p:txBody>
      </p:sp>
      <p:sp>
        <p:nvSpPr>
          <p:cNvPr id="22531" name="Content Placeholder 2"/>
          <p:cNvSpPr>
            <a:spLocks noGrp="1"/>
          </p:cNvSpPr>
          <p:nvPr>
            <p:ph idx="1"/>
          </p:nvPr>
        </p:nvSpPr>
        <p:spPr>
          <a:xfrm>
            <a:off x="395536" y="2420888"/>
            <a:ext cx="8353425" cy="3528392"/>
          </a:xfrm>
        </p:spPr>
        <p:txBody>
          <a:bodyPr/>
          <a:lstStyle/>
          <a:p>
            <a:pPr marL="342900" indent="-342900" eaLnBrk="1" hangingPunct="1">
              <a:spcBef>
                <a:spcPct val="0"/>
              </a:spcBef>
              <a:buFont typeface="Arial" charset="0"/>
              <a:buChar char="•"/>
            </a:pPr>
            <a:r>
              <a:rPr lang="en-GB" altLang="en-US" sz="2000" dirty="0" smtClean="0">
                <a:latin typeface="Arial" charset="0"/>
                <a:cs typeface="Arial" charset="0"/>
              </a:rPr>
              <a:t>I’m naturally good at this, I talk to patients every day</a:t>
            </a:r>
          </a:p>
          <a:p>
            <a:pPr marL="342900" indent="-342900" eaLnBrk="1" hangingPunct="1">
              <a:spcBef>
                <a:spcPct val="0"/>
              </a:spcBef>
              <a:buFont typeface="Arial" charset="0"/>
              <a:buChar char="•"/>
            </a:pPr>
            <a:r>
              <a:rPr lang="en-GB" altLang="en-US" sz="2000" dirty="0" smtClean="0">
                <a:latin typeface="Arial" charset="0"/>
                <a:cs typeface="Arial" charset="0"/>
              </a:rPr>
              <a:t>Once I’ve been trained, that’s it</a:t>
            </a:r>
          </a:p>
          <a:p>
            <a:pPr marL="342900" indent="-342900" eaLnBrk="1" hangingPunct="1">
              <a:spcBef>
                <a:spcPct val="0"/>
              </a:spcBef>
              <a:buFont typeface="Arial" charset="0"/>
              <a:buChar char="•"/>
            </a:pPr>
            <a:r>
              <a:rPr lang="en-GB" altLang="en-US" sz="2000" dirty="0" smtClean="0">
                <a:latin typeface="Arial" charset="0"/>
                <a:cs typeface="Arial" charset="0"/>
              </a:rPr>
              <a:t>A ‘good’ consultation is about being nice, professional, structured and making sure the patient knows what to do and is more educated at the end</a:t>
            </a:r>
          </a:p>
          <a:p>
            <a:pPr marL="342900" indent="-342900" eaLnBrk="1" hangingPunct="1">
              <a:spcBef>
                <a:spcPct val="0"/>
              </a:spcBef>
              <a:buFont typeface="Arial" charset="0"/>
              <a:buChar char="•"/>
            </a:pPr>
            <a:r>
              <a:rPr lang="en-GB" altLang="en-US" sz="2000" dirty="0" smtClean="0">
                <a:latin typeface="Arial" charset="0"/>
                <a:cs typeface="Arial" charset="0"/>
              </a:rPr>
              <a:t>OTC encounters are not consultations</a:t>
            </a:r>
          </a:p>
          <a:p>
            <a:pPr marL="342900" indent="-342900" eaLnBrk="1" hangingPunct="1">
              <a:spcBef>
                <a:spcPct val="0"/>
              </a:spcBef>
              <a:buFont typeface="Arial" charset="0"/>
              <a:buChar char="•"/>
            </a:pPr>
            <a:r>
              <a:rPr lang="en-GB" altLang="en-US" sz="2000" dirty="0" smtClean="0">
                <a:latin typeface="Arial" charset="0"/>
                <a:cs typeface="Arial" charset="0"/>
              </a:rPr>
              <a:t>The performance of my team and colleagues is up to them, I’ll help if I can</a:t>
            </a:r>
          </a:p>
          <a:p>
            <a:pPr marL="342900" indent="-342900" eaLnBrk="1" hangingPunct="1">
              <a:spcBef>
                <a:spcPct val="0"/>
              </a:spcBef>
              <a:buFont typeface="Arial" charset="0"/>
              <a:buChar char="•"/>
            </a:pPr>
            <a:r>
              <a:rPr lang="en-GB" altLang="en-US" sz="2000" dirty="0" smtClean="0">
                <a:latin typeface="Arial" charset="0"/>
                <a:cs typeface="Arial" charset="0"/>
              </a:rPr>
              <a:t>I can’t get any better…I am what I am…!</a:t>
            </a:r>
          </a:p>
          <a:p>
            <a:pPr marL="342900" indent="-342900" eaLnBrk="1" hangingPunct="1">
              <a:spcBef>
                <a:spcPct val="0"/>
              </a:spcBef>
              <a:buFont typeface="Arial" charset="0"/>
              <a:buChar char="•"/>
            </a:pPr>
            <a:endParaRPr lang="en-GB" altLang="en-US" sz="2000" dirty="0">
              <a:latin typeface="Arial" charset="0"/>
              <a:cs typeface="Arial" charset="0"/>
            </a:endParaRPr>
          </a:p>
          <a:p>
            <a:pPr algn="ctr" eaLnBrk="1" hangingPunct="1">
              <a:spcBef>
                <a:spcPct val="0"/>
              </a:spcBef>
            </a:pPr>
            <a:r>
              <a:rPr lang="en-GB" altLang="en-US" sz="2000" b="1" dirty="0" smtClean="0">
                <a:latin typeface="Arial" charset="0"/>
                <a:cs typeface="Arial" charset="0"/>
              </a:rPr>
              <a:t>Consultation skills are a learned skill</a:t>
            </a:r>
          </a:p>
        </p:txBody>
      </p:sp>
      <p:sp>
        <p:nvSpPr>
          <p:cNvPr id="4" name="Slide Number Placeholder 3"/>
          <p:cNvSpPr>
            <a:spLocks noGrp="1"/>
          </p:cNvSpPr>
          <p:nvPr>
            <p:ph type="sldNum" sz="quarter" idx="10"/>
          </p:nvPr>
        </p:nvSpPr>
        <p:spPr/>
        <p:txBody>
          <a:bodyPr/>
          <a:lstStyle/>
          <a:p>
            <a:pPr>
              <a:defRPr/>
            </a:pPr>
            <a:fld id="{035FE2FD-7616-47A1-B5C1-152A157E622C}" type="slidenum">
              <a:rPr lang="en-GB" smtClean="0"/>
              <a:pPr>
                <a:defRPr/>
              </a:pPr>
              <a:t>11</a:t>
            </a:fld>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GB" altLang="en-US" smtClean="0">
                <a:latin typeface="Arial" charset="0"/>
                <a:cs typeface="Arial" charset="0"/>
              </a:rPr>
              <a:t>Consultation skills for pharmacy practice</a:t>
            </a:r>
          </a:p>
        </p:txBody>
      </p:sp>
      <p:sp>
        <p:nvSpPr>
          <p:cNvPr id="23555" name="Content Placeholder 3"/>
          <p:cNvSpPr>
            <a:spLocks noGrp="1"/>
          </p:cNvSpPr>
          <p:nvPr>
            <p:ph sz="half" idx="2"/>
          </p:nvPr>
        </p:nvSpPr>
        <p:spPr>
          <a:xfrm>
            <a:off x="3370263" y="1916137"/>
            <a:ext cx="5666233" cy="4033837"/>
          </a:xfrm>
        </p:spPr>
        <p:txBody>
          <a:bodyPr/>
          <a:lstStyle/>
          <a:p>
            <a:pPr eaLnBrk="1" hangingPunct="1">
              <a:spcBef>
                <a:spcPct val="0"/>
              </a:spcBef>
            </a:pPr>
            <a:r>
              <a:rPr lang="en-GB" altLang="en-US" sz="2000" dirty="0" smtClean="0">
                <a:latin typeface="Arial" charset="0"/>
                <a:cs typeface="Arial" charset="0"/>
              </a:rPr>
              <a:t>Developing skills identified as a priority by HEE, to support medicines optimisation and public health agenda – new practice standards</a:t>
            </a:r>
          </a:p>
          <a:p>
            <a:pPr eaLnBrk="1" hangingPunct="1">
              <a:spcBef>
                <a:spcPct val="0"/>
              </a:spcBef>
            </a:pPr>
            <a:endParaRPr lang="en-GB" altLang="en-US" sz="2000" dirty="0" smtClean="0">
              <a:latin typeface="Arial" charset="0"/>
              <a:cs typeface="Arial" charset="0"/>
            </a:endParaRPr>
          </a:p>
          <a:p>
            <a:pPr eaLnBrk="1" hangingPunct="1">
              <a:spcBef>
                <a:spcPct val="0"/>
              </a:spcBef>
            </a:pPr>
            <a:r>
              <a:rPr lang="en-GB" altLang="en-US" sz="2000" dirty="0" smtClean="0">
                <a:latin typeface="Arial" charset="0"/>
                <a:cs typeface="Arial" charset="0"/>
              </a:rPr>
              <a:t>Pharmacy is changing, the role is constantly evolving: Now or never!</a:t>
            </a:r>
          </a:p>
          <a:p>
            <a:pPr marL="0" indent="0" eaLnBrk="1" hangingPunct="1">
              <a:spcBef>
                <a:spcPct val="0"/>
              </a:spcBef>
              <a:buNone/>
            </a:pPr>
            <a:endParaRPr lang="en-GB" altLang="en-US" sz="2000" dirty="0" smtClean="0">
              <a:latin typeface="Arial" charset="0"/>
              <a:cs typeface="Arial" charset="0"/>
            </a:endParaRPr>
          </a:p>
          <a:p>
            <a:pPr eaLnBrk="1" hangingPunct="1">
              <a:spcBef>
                <a:spcPct val="0"/>
              </a:spcBef>
            </a:pPr>
            <a:r>
              <a:rPr lang="en-GB" altLang="en-US" sz="2000" dirty="0" smtClean="0">
                <a:latin typeface="Arial" charset="0"/>
                <a:cs typeface="Arial" charset="0"/>
              </a:rPr>
              <a:t>Wide range of skill set throughout the profession</a:t>
            </a:r>
          </a:p>
          <a:p>
            <a:pPr marL="0" indent="0" eaLnBrk="1" hangingPunct="1">
              <a:spcBef>
                <a:spcPct val="0"/>
              </a:spcBef>
              <a:buNone/>
            </a:pPr>
            <a:endParaRPr lang="en-GB" altLang="en-US" sz="2000" dirty="0" smtClean="0">
              <a:latin typeface="Arial" charset="0"/>
              <a:cs typeface="Arial" charset="0"/>
            </a:endParaRPr>
          </a:p>
          <a:p>
            <a:pPr eaLnBrk="1" hangingPunct="1">
              <a:spcBef>
                <a:spcPct val="0"/>
              </a:spcBef>
            </a:pPr>
            <a:r>
              <a:rPr lang="en-GB" altLang="en-US" sz="2000" dirty="0" smtClean="0">
                <a:latin typeface="Arial" charset="0"/>
                <a:cs typeface="Arial" charset="0"/>
              </a:rPr>
              <a:t>Responsibility to put the patient at the centre of their own care</a:t>
            </a:r>
          </a:p>
        </p:txBody>
      </p:sp>
      <p:sp>
        <p:nvSpPr>
          <p:cNvPr id="5" name="Slide Number Placeholder 4"/>
          <p:cNvSpPr>
            <a:spLocks noGrp="1"/>
          </p:cNvSpPr>
          <p:nvPr>
            <p:ph type="sldNum" sz="quarter" idx="10"/>
          </p:nvPr>
        </p:nvSpPr>
        <p:spPr/>
        <p:txBody>
          <a:bodyPr/>
          <a:lstStyle/>
          <a:p>
            <a:pPr>
              <a:defRPr/>
            </a:pPr>
            <a:fld id="{4A3A1BF0-48C7-498B-8626-7819EF4A1455}" type="slidenum">
              <a:rPr lang="en-GB" smtClean="0"/>
              <a:pPr>
                <a:defRPr/>
              </a:pPr>
              <a:t>12</a:t>
            </a:fld>
            <a:endParaRPr lang="en-GB" dirty="0"/>
          </a:p>
        </p:txBody>
      </p:sp>
      <p:pic>
        <p:nvPicPr>
          <p:cNvPr id="23557" name="Content Placeholder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9352" y="4673600"/>
            <a:ext cx="974725"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9883" y="4077072"/>
            <a:ext cx="264795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002" y="2132856"/>
            <a:ext cx="2664470" cy="478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9592" y="2897385"/>
            <a:ext cx="1966913"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GB" altLang="en-US" smtClean="0">
                <a:latin typeface="Arial" charset="0"/>
                <a:cs typeface="Arial" charset="0"/>
              </a:rPr>
              <a:t>www.consultationskillsforpharmacy.com</a:t>
            </a:r>
          </a:p>
        </p:txBody>
      </p:sp>
      <p:sp>
        <p:nvSpPr>
          <p:cNvPr id="4" name="Slide Number Placeholder 3"/>
          <p:cNvSpPr>
            <a:spLocks noGrp="1"/>
          </p:cNvSpPr>
          <p:nvPr>
            <p:ph type="sldNum" sz="quarter" idx="10"/>
          </p:nvPr>
        </p:nvSpPr>
        <p:spPr/>
        <p:txBody>
          <a:bodyPr/>
          <a:lstStyle/>
          <a:p>
            <a:pPr>
              <a:defRPr/>
            </a:pPr>
            <a:fld id="{F4E915BA-956F-48F1-9692-8C7474F6ACC5}" type="slidenum">
              <a:rPr lang="en-GB" smtClean="0"/>
              <a:pPr>
                <a:defRPr/>
              </a:pPr>
              <a:t>13</a:t>
            </a:fld>
            <a:endParaRPr lang="en-GB" dirty="0"/>
          </a:p>
        </p:txBody>
      </p:sp>
      <p:pic>
        <p:nvPicPr>
          <p:cNvPr id="24580"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899629" y="2132856"/>
            <a:ext cx="7632080" cy="3192654"/>
          </a:xfrm>
        </p:spPr>
      </p:pic>
      <p:sp>
        <p:nvSpPr>
          <p:cNvPr id="24581" name="TextBox 5"/>
          <p:cNvSpPr txBox="1">
            <a:spLocks noChangeArrowheads="1"/>
          </p:cNvSpPr>
          <p:nvPr/>
        </p:nvSpPr>
        <p:spPr bwMode="auto">
          <a:xfrm>
            <a:off x="1295400" y="5445224"/>
            <a:ext cx="68405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algn="ctr" eaLnBrk="1" hangingPunct="1">
              <a:spcBef>
                <a:spcPct val="0"/>
              </a:spcBef>
              <a:buFontTx/>
              <a:buNone/>
            </a:pPr>
            <a:r>
              <a:rPr lang="en-GB" altLang="en-US" sz="2000" dirty="0"/>
              <a:t>New six-step </a:t>
            </a:r>
            <a:r>
              <a:rPr lang="en-GB" altLang="en-US" sz="2000" dirty="0" smtClean="0"/>
              <a:t>pathway developed</a:t>
            </a:r>
            <a:endParaRPr lang="en-GB" altLang="en-US"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GB" altLang="en-US" smtClean="0">
                <a:latin typeface="Arial" charset="0"/>
                <a:cs typeface="Arial" charset="0"/>
              </a:rPr>
              <a:t>Six-step model to improvement</a:t>
            </a:r>
          </a:p>
        </p:txBody>
      </p:sp>
      <p:sp>
        <p:nvSpPr>
          <p:cNvPr id="4" name="Slide Number Placeholder 3"/>
          <p:cNvSpPr>
            <a:spLocks noGrp="1"/>
          </p:cNvSpPr>
          <p:nvPr>
            <p:ph type="sldNum" sz="quarter" idx="10"/>
          </p:nvPr>
        </p:nvSpPr>
        <p:spPr/>
        <p:txBody>
          <a:bodyPr/>
          <a:lstStyle/>
          <a:p>
            <a:pPr>
              <a:defRPr/>
            </a:pPr>
            <a:fld id="{38C0117A-D562-4A0A-9304-B177C627A5AF}" type="slidenum">
              <a:rPr lang="en-GB" smtClean="0"/>
              <a:pPr>
                <a:defRPr/>
              </a:pPr>
              <a:t>14</a:t>
            </a:fld>
            <a:endParaRPr lang="en-GB" dirty="0"/>
          </a:p>
        </p:txBody>
      </p:sp>
      <p:sp>
        <p:nvSpPr>
          <p:cNvPr id="25604" name="Content Placeholder 2"/>
          <p:cNvSpPr>
            <a:spLocks noGrp="1"/>
          </p:cNvSpPr>
          <p:nvPr>
            <p:ph idx="1"/>
          </p:nvPr>
        </p:nvSpPr>
        <p:spPr>
          <a:xfrm>
            <a:off x="4644008" y="2348880"/>
            <a:ext cx="3700463" cy="2818556"/>
          </a:xfrm>
        </p:spPr>
        <p:txBody>
          <a:bodyPr/>
          <a:lstStyle/>
          <a:p>
            <a:pPr marL="342900" indent="-342900" eaLnBrk="1" hangingPunct="1">
              <a:buFont typeface="Arial" charset="0"/>
              <a:buChar char="•"/>
            </a:pPr>
            <a:r>
              <a:rPr lang="en-GB" altLang="en-US" sz="2400" dirty="0" smtClean="0">
                <a:latin typeface="Arial" charset="0"/>
                <a:cs typeface="Arial" charset="0"/>
              </a:rPr>
              <a:t>Why?</a:t>
            </a:r>
          </a:p>
          <a:p>
            <a:pPr marL="342900" indent="-342900" eaLnBrk="1" hangingPunct="1">
              <a:buFont typeface="Arial" charset="0"/>
              <a:buChar char="•"/>
            </a:pPr>
            <a:r>
              <a:rPr lang="en-GB" altLang="en-US" sz="2400" dirty="0" smtClean="0">
                <a:latin typeface="Arial" charset="0"/>
                <a:cs typeface="Arial" charset="0"/>
              </a:rPr>
              <a:t>What standard?</a:t>
            </a:r>
          </a:p>
          <a:p>
            <a:pPr marL="342900" indent="-342900" eaLnBrk="1" hangingPunct="1">
              <a:buFont typeface="Arial" charset="0"/>
              <a:buChar char="•"/>
            </a:pPr>
            <a:r>
              <a:rPr lang="en-GB" altLang="en-US" sz="2400" dirty="0" smtClean="0">
                <a:latin typeface="Arial" charset="0"/>
                <a:cs typeface="Arial" charset="0"/>
              </a:rPr>
              <a:t>Where am I?</a:t>
            </a:r>
          </a:p>
          <a:p>
            <a:pPr marL="342900" indent="-342900" eaLnBrk="1" hangingPunct="1">
              <a:buFont typeface="Arial" charset="0"/>
              <a:buChar char="•"/>
            </a:pPr>
            <a:r>
              <a:rPr lang="en-GB" altLang="en-US" sz="2400" dirty="0" smtClean="0">
                <a:latin typeface="Arial" charset="0"/>
                <a:cs typeface="Arial" charset="0"/>
              </a:rPr>
              <a:t>How do I improve?</a:t>
            </a:r>
          </a:p>
          <a:p>
            <a:pPr marL="342900" indent="-342900" eaLnBrk="1" hangingPunct="1">
              <a:buFont typeface="Arial" charset="0"/>
              <a:buChar char="•"/>
            </a:pPr>
            <a:r>
              <a:rPr lang="en-GB" altLang="en-US" sz="2400" dirty="0" smtClean="0">
                <a:latin typeface="Arial" charset="0"/>
                <a:cs typeface="Arial" charset="0"/>
              </a:rPr>
              <a:t>Check my learning?</a:t>
            </a:r>
          </a:p>
          <a:p>
            <a:pPr marL="342900" indent="-342900" eaLnBrk="1" hangingPunct="1">
              <a:buFont typeface="Arial" charset="0"/>
              <a:buChar char="•"/>
            </a:pPr>
            <a:r>
              <a:rPr lang="en-GB" altLang="en-US" sz="2400" dirty="0" smtClean="0">
                <a:latin typeface="Arial" charset="0"/>
                <a:cs typeface="Arial" charset="0"/>
              </a:rPr>
              <a:t>Ongoing improvement?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988840"/>
            <a:ext cx="3406424" cy="374441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GB" altLang="en-US" dirty="0" smtClean="0">
                <a:latin typeface="Arial" charset="0"/>
                <a:cs typeface="Arial" charset="0"/>
              </a:rPr>
              <a:t>The six-step pathway</a:t>
            </a:r>
          </a:p>
        </p:txBody>
      </p:sp>
      <p:sp>
        <p:nvSpPr>
          <p:cNvPr id="4" name="Slide Number Placeholder 3"/>
          <p:cNvSpPr>
            <a:spLocks noGrp="1"/>
          </p:cNvSpPr>
          <p:nvPr>
            <p:ph type="sldNum" sz="quarter" idx="10"/>
          </p:nvPr>
        </p:nvSpPr>
        <p:spPr/>
        <p:txBody>
          <a:bodyPr/>
          <a:lstStyle/>
          <a:p>
            <a:pPr>
              <a:defRPr/>
            </a:pPr>
            <a:fld id="{DD3FA753-DFDF-4EC9-B86C-93AAEBE301BF}" type="slidenum">
              <a:rPr lang="en-GB" smtClean="0"/>
              <a:pPr>
                <a:defRPr/>
              </a:pPr>
              <a:t>15</a:t>
            </a:fld>
            <a:endParaRPr lang="en-GB" dirty="0"/>
          </a:p>
        </p:txBody>
      </p:sp>
      <p:sp>
        <p:nvSpPr>
          <p:cNvPr id="26629" name="TextBox 5"/>
          <p:cNvSpPr txBox="1">
            <a:spLocks noChangeArrowheads="1"/>
          </p:cNvSpPr>
          <p:nvPr/>
        </p:nvSpPr>
        <p:spPr bwMode="auto">
          <a:xfrm>
            <a:off x="457200" y="4724400"/>
            <a:ext cx="8208963"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algn="ctr" eaLnBrk="1" hangingPunct="1">
              <a:spcBef>
                <a:spcPct val="0"/>
              </a:spcBef>
              <a:buFontTx/>
              <a:buNone/>
            </a:pPr>
            <a:r>
              <a:rPr lang="en-GB" altLang="en-US" sz="2000" dirty="0"/>
              <a:t>The pharmacy profession is integrated into the NHS and committed to patient-centred care</a:t>
            </a:r>
          </a:p>
          <a:p>
            <a:pPr algn="ctr" eaLnBrk="1" hangingPunct="1">
              <a:spcBef>
                <a:spcPct val="0"/>
              </a:spcBef>
              <a:buFontTx/>
              <a:buNone/>
            </a:pPr>
            <a:r>
              <a:rPr lang="en-GB" altLang="en-US" sz="2000" dirty="0"/>
              <a:t>The literature suggests that skills in taking a patient-centred approach are demonstrated poorly</a:t>
            </a:r>
          </a:p>
          <a:p>
            <a:pPr eaLnBrk="1" hangingPunct="1">
              <a:spcBef>
                <a:spcPct val="0"/>
              </a:spcBef>
              <a:buFontTx/>
              <a:buNone/>
            </a:pPr>
            <a:endParaRPr lang="en-GB" altLang="en-US" sz="2000"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72515" y="1988840"/>
            <a:ext cx="5178332" cy="25937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GB" altLang="en-US" sz="2800" smtClean="0">
                <a:latin typeface="Arial" charset="0"/>
                <a:cs typeface="Arial" charset="0"/>
              </a:rPr>
              <a:t>2. How do I know what standard is expected of me?</a:t>
            </a:r>
          </a:p>
        </p:txBody>
      </p:sp>
      <p:sp>
        <p:nvSpPr>
          <p:cNvPr id="4" name="Slide Number Placeholder 3"/>
          <p:cNvSpPr>
            <a:spLocks noGrp="1"/>
          </p:cNvSpPr>
          <p:nvPr>
            <p:ph type="sldNum" sz="quarter" idx="10"/>
          </p:nvPr>
        </p:nvSpPr>
        <p:spPr/>
        <p:txBody>
          <a:bodyPr/>
          <a:lstStyle/>
          <a:p>
            <a:pPr>
              <a:defRPr/>
            </a:pPr>
            <a:fld id="{414F6968-D21A-4462-8D40-99C6DA95FB7C}" type="slidenum">
              <a:rPr lang="en-GB" smtClean="0"/>
              <a:pPr>
                <a:defRPr/>
              </a:pPr>
              <a:t>16</a:t>
            </a:fld>
            <a:endParaRPr lang="en-GB" dirty="0"/>
          </a:p>
        </p:txBody>
      </p:sp>
      <p:pic>
        <p:nvPicPr>
          <p:cNvPr id="27652" name="ClipArt Placeholder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606675"/>
            <a:ext cx="1944687"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3"/>
          <p:cNvSpPr txBox="1">
            <a:spLocks/>
          </p:cNvSpPr>
          <p:nvPr/>
        </p:nvSpPr>
        <p:spPr>
          <a:xfrm>
            <a:off x="3628823" y="2132856"/>
            <a:ext cx="4927600" cy="3973512"/>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fontAlgn="base">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fontAlgn="base">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fontAlgn="base">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fontAlgn="base">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Wingdings" pitchFamily="2" charset="2"/>
              <a:buNone/>
              <a:defRPr/>
            </a:pPr>
            <a:r>
              <a:rPr lang="en-GB" altLang="en-US" sz="2000" dirty="0" smtClean="0"/>
              <a:t>The national practice standards for pharmacy professionals:</a:t>
            </a:r>
          </a:p>
          <a:p>
            <a:pPr marL="0" indent="0">
              <a:spcBef>
                <a:spcPts val="0"/>
              </a:spcBef>
              <a:buFont typeface="Wingdings" pitchFamily="2" charset="2"/>
              <a:buNone/>
              <a:defRPr/>
            </a:pPr>
            <a:endParaRPr lang="en-GB" altLang="en-US" sz="2000" dirty="0" smtClean="0"/>
          </a:p>
          <a:p>
            <a:pPr>
              <a:spcBef>
                <a:spcPts val="0"/>
              </a:spcBef>
              <a:defRPr/>
            </a:pPr>
            <a:r>
              <a:rPr lang="en-GB" altLang="en-US" sz="2000" dirty="0" smtClean="0"/>
              <a:t>Provide a framework of standards for consultation skills expected of you as a pharmacy professional</a:t>
            </a:r>
          </a:p>
          <a:p>
            <a:pPr>
              <a:spcBef>
                <a:spcPts val="0"/>
              </a:spcBef>
              <a:defRPr/>
            </a:pPr>
            <a:r>
              <a:rPr lang="en-GB" altLang="en-US" sz="2000" dirty="0" smtClean="0"/>
              <a:t>Outline the key knowledge, skills and behaviours in detail</a:t>
            </a:r>
          </a:p>
          <a:p>
            <a:pPr>
              <a:spcBef>
                <a:spcPts val="0"/>
              </a:spcBef>
              <a:defRPr/>
            </a:pPr>
            <a:r>
              <a:rPr lang="en-GB" altLang="en-US" sz="2000" dirty="0" smtClean="0"/>
              <a:t>How will you work towards the standards?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GB" altLang="en-US" smtClean="0">
                <a:latin typeface="Arial" charset="0"/>
                <a:cs typeface="Arial" charset="0"/>
              </a:rPr>
              <a:t>The practice standards – your thoughts…</a:t>
            </a:r>
          </a:p>
        </p:txBody>
      </p:sp>
      <p:sp>
        <p:nvSpPr>
          <p:cNvPr id="3" name="Content Placeholder 2"/>
          <p:cNvSpPr>
            <a:spLocks noGrp="1"/>
          </p:cNvSpPr>
          <p:nvPr>
            <p:ph idx="1"/>
          </p:nvPr>
        </p:nvSpPr>
        <p:spPr>
          <a:xfrm>
            <a:off x="395536" y="2276872"/>
            <a:ext cx="8353425" cy="3600450"/>
          </a:xfrm>
        </p:spPr>
        <p:txBody>
          <a:bodyPr/>
          <a:lstStyle/>
          <a:p>
            <a:pPr marL="342900" indent="-342900" eaLnBrk="1" hangingPunct="1">
              <a:lnSpc>
                <a:spcPct val="150000"/>
              </a:lnSpc>
              <a:spcBef>
                <a:spcPts val="0"/>
              </a:spcBef>
              <a:buFont typeface="Arial" panose="020B0604020202020204" pitchFamily="34" charset="0"/>
              <a:buChar char="•"/>
              <a:defRPr/>
            </a:pPr>
            <a:r>
              <a:rPr lang="en-GB" altLang="en-US" sz="2000" dirty="0"/>
              <a:t>In the pre-workshop task you looked at the new practice </a:t>
            </a:r>
            <a:r>
              <a:rPr lang="en-GB" altLang="en-US" sz="2000" dirty="0" smtClean="0"/>
              <a:t>standards</a:t>
            </a:r>
          </a:p>
          <a:p>
            <a:pPr eaLnBrk="1" hangingPunct="1">
              <a:lnSpc>
                <a:spcPct val="150000"/>
              </a:lnSpc>
              <a:spcBef>
                <a:spcPts val="0"/>
              </a:spcBef>
              <a:defRPr/>
            </a:pPr>
            <a:endParaRPr lang="en-GB" altLang="en-US" sz="2000" dirty="0" smtClean="0"/>
          </a:p>
          <a:p>
            <a:pPr marL="342900" indent="-342900" eaLnBrk="1" hangingPunct="1">
              <a:lnSpc>
                <a:spcPct val="150000"/>
              </a:lnSpc>
              <a:spcBef>
                <a:spcPts val="0"/>
              </a:spcBef>
              <a:buFont typeface="Arial" panose="020B0604020202020204" pitchFamily="34" charset="0"/>
              <a:buChar char="•"/>
              <a:defRPr/>
            </a:pPr>
            <a:r>
              <a:rPr lang="en-GB" altLang="en-US" sz="2000" dirty="0" smtClean="0"/>
              <a:t>Which </a:t>
            </a:r>
            <a:r>
              <a:rPr lang="en-GB" altLang="en-US" sz="2000" dirty="0"/>
              <a:t>of the key standards did you identify with as your current </a:t>
            </a:r>
            <a:r>
              <a:rPr lang="en-GB" altLang="en-US" sz="2000" dirty="0" smtClean="0"/>
              <a:t>practice</a:t>
            </a:r>
          </a:p>
          <a:p>
            <a:pPr marL="342900" indent="-342900" eaLnBrk="1" hangingPunct="1">
              <a:lnSpc>
                <a:spcPct val="150000"/>
              </a:lnSpc>
              <a:spcBef>
                <a:spcPts val="0"/>
              </a:spcBef>
              <a:buFont typeface="Arial" panose="020B0604020202020204" pitchFamily="34" charset="0"/>
              <a:buChar char="•"/>
              <a:defRPr/>
            </a:pPr>
            <a:endParaRPr lang="en-GB" altLang="en-US" sz="2000" dirty="0"/>
          </a:p>
          <a:p>
            <a:pPr marL="342900" indent="-342900" eaLnBrk="1" hangingPunct="1">
              <a:lnSpc>
                <a:spcPct val="150000"/>
              </a:lnSpc>
              <a:spcBef>
                <a:spcPts val="0"/>
              </a:spcBef>
              <a:buFont typeface="Arial" panose="020B0604020202020204" pitchFamily="34" charset="0"/>
              <a:buChar char="•"/>
              <a:defRPr/>
            </a:pPr>
            <a:r>
              <a:rPr lang="en-GB" altLang="en-US" sz="2000" dirty="0"/>
              <a:t>Which of the key standards might present a challenge to your practice?</a:t>
            </a:r>
          </a:p>
          <a:p>
            <a:pPr eaLnBrk="1" hangingPunct="1">
              <a:lnSpc>
                <a:spcPct val="150000"/>
              </a:lnSpc>
              <a:spcBef>
                <a:spcPts val="0"/>
              </a:spcBef>
              <a:defRPr/>
            </a:pPr>
            <a:endParaRPr lang="en-GB" sz="2000" dirty="0"/>
          </a:p>
        </p:txBody>
      </p:sp>
      <p:sp>
        <p:nvSpPr>
          <p:cNvPr id="4" name="Slide Number Placeholder 3"/>
          <p:cNvSpPr>
            <a:spLocks noGrp="1"/>
          </p:cNvSpPr>
          <p:nvPr>
            <p:ph type="sldNum" sz="quarter" idx="10"/>
          </p:nvPr>
        </p:nvSpPr>
        <p:spPr/>
        <p:txBody>
          <a:bodyPr/>
          <a:lstStyle/>
          <a:p>
            <a:pPr>
              <a:defRPr/>
            </a:pPr>
            <a:fld id="{C37C113F-43FA-4887-B3F7-8AA23B90E7CD}" type="slidenum">
              <a:rPr lang="en-GB" smtClean="0"/>
              <a:pPr>
                <a:defRPr/>
              </a:pPr>
              <a:t>17</a:t>
            </a:fld>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GB" altLang="en-US" sz="2400" dirty="0" smtClean="0">
                <a:latin typeface="Arial" charset="0"/>
                <a:cs typeface="Arial" charset="0"/>
              </a:rPr>
              <a:t>3. How do I know how effective my skills are now?</a:t>
            </a:r>
          </a:p>
        </p:txBody>
      </p:sp>
      <p:sp>
        <p:nvSpPr>
          <p:cNvPr id="4" name="Slide Number Placeholder 3"/>
          <p:cNvSpPr>
            <a:spLocks noGrp="1"/>
          </p:cNvSpPr>
          <p:nvPr>
            <p:ph type="sldNum" sz="quarter" idx="10"/>
          </p:nvPr>
        </p:nvSpPr>
        <p:spPr/>
        <p:txBody>
          <a:bodyPr/>
          <a:lstStyle/>
          <a:p>
            <a:pPr>
              <a:defRPr/>
            </a:pPr>
            <a:fld id="{F289504D-238F-4ED7-BDB2-B27A8E243D68}" type="slidenum">
              <a:rPr lang="en-GB" smtClean="0"/>
              <a:pPr>
                <a:defRPr/>
              </a:pPr>
              <a:t>18</a:t>
            </a:fld>
            <a:endParaRPr lang="en-GB" dirty="0"/>
          </a:p>
        </p:txBody>
      </p:sp>
      <p:pic>
        <p:nvPicPr>
          <p:cNvPr id="29700" name="ClipArt Placeholder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420888"/>
            <a:ext cx="1800225"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 Placeholder 3"/>
          <p:cNvSpPr txBox="1">
            <a:spLocks/>
          </p:cNvSpPr>
          <p:nvPr/>
        </p:nvSpPr>
        <p:spPr bwMode="auto">
          <a:xfrm>
            <a:off x="3203575" y="2266711"/>
            <a:ext cx="5616575" cy="339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pPr>
            <a:r>
              <a:rPr lang="en-GB" altLang="en-US" sz="2000" dirty="0"/>
              <a:t>Reflection, feedback, reflection, feedback ...</a:t>
            </a:r>
          </a:p>
          <a:p>
            <a:pPr eaLnBrk="1" hangingPunct="1">
              <a:spcBef>
                <a:spcPct val="0"/>
              </a:spcBef>
            </a:pPr>
            <a:endParaRPr lang="en-GB" altLang="en-US" sz="2000" dirty="0"/>
          </a:p>
          <a:p>
            <a:pPr eaLnBrk="1" hangingPunct="1">
              <a:spcBef>
                <a:spcPct val="0"/>
              </a:spcBef>
            </a:pPr>
            <a:r>
              <a:rPr lang="en-GB" altLang="en-US" sz="2000" dirty="0"/>
              <a:t>Reflective tool (MRCF)</a:t>
            </a:r>
          </a:p>
          <a:p>
            <a:pPr eaLnBrk="1" hangingPunct="1">
              <a:spcBef>
                <a:spcPct val="0"/>
              </a:spcBef>
            </a:pPr>
            <a:endParaRPr lang="en-GB" altLang="en-US" sz="2000" dirty="0"/>
          </a:p>
          <a:p>
            <a:pPr eaLnBrk="1" hangingPunct="1">
              <a:spcBef>
                <a:spcPct val="0"/>
              </a:spcBef>
            </a:pPr>
            <a:r>
              <a:rPr lang="en-GB" altLang="en-US" sz="2000" dirty="0"/>
              <a:t>Patient feedback questionnaires</a:t>
            </a:r>
          </a:p>
          <a:p>
            <a:pPr eaLnBrk="1" hangingPunct="1">
              <a:spcBef>
                <a:spcPct val="0"/>
              </a:spcBef>
            </a:pPr>
            <a:endParaRPr lang="en-GB" altLang="en-US" sz="2000" dirty="0"/>
          </a:p>
          <a:p>
            <a:pPr eaLnBrk="1" hangingPunct="1">
              <a:spcBef>
                <a:spcPct val="0"/>
              </a:spcBef>
            </a:pPr>
            <a:r>
              <a:rPr lang="en-GB" altLang="en-US" sz="2000" dirty="0"/>
              <a:t>Peer review</a:t>
            </a:r>
          </a:p>
          <a:p>
            <a:pPr eaLnBrk="1" hangingPunct="1">
              <a:spcBef>
                <a:spcPct val="0"/>
              </a:spcBef>
            </a:pPr>
            <a:endParaRPr lang="en-GB" altLang="en-US" sz="2000" dirty="0"/>
          </a:p>
          <a:p>
            <a:pPr eaLnBrk="1" hangingPunct="1">
              <a:spcBef>
                <a:spcPct val="0"/>
              </a:spcBef>
            </a:pPr>
            <a:r>
              <a:rPr lang="en-GB" altLang="en-US" sz="2000" dirty="0"/>
              <a:t>Video critique</a:t>
            </a:r>
          </a:p>
          <a:p>
            <a:pPr eaLnBrk="1" hangingPunct="1">
              <a:spcBef>
                <a:spcPct val="0"/>
              </a:spcBef>
            </a:pPr>
            <a:endParaRPr lang="en-GB" altLang="en-US"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GB" altLang="en-US" smtClean="0">
                <a:latin typeface="Arial" charset="0"/>
                <a:cs typeface="Arial" charset="0"/>
              </a:rPr>
              <a:t>Aim</a:t>
            </a:r>
          </a:p>
        </p:txBody>
      </p:sp>
      <p:sp>
        <p:nvSpPr>
          <p:cNvPr id="12291" name="Content Placeholder 2"/>
          <p:cNvSpPr>
            <a:spLocks noGrp="1"/>
          </p:cNvSpPr>
          <p:nvPr>
            <p:ph idx="1"/>
          </p:nvPr>
        </p:nvSpPr>
        <p:spPr>
          <a:xfrm>
            <a:off x="395536" y="2204864"/>
            <a:ext cx="8353425" cy="3600450"/>
          </a:xfrm>
        </p:spPr>
        <p:txBody>
          <a:bodyPr/>
          <a:lstStyle/>
          <a:p>
            <a:pPr eaLnBrk="1" hangingPunct="1"/>
            <a:r>
              <a:rPr lang="en-US" altLang="en-US" dirty="0" smtClean="0">
                <a:latin typeface="Arial" charset="0"/>
                <a:cs typeface="Arial" charset="0"/>
              </a:rPr>
              <a:t>To enable pharmacy professionals to work towards and demonstrate the new practice standards, to support reflection on practice, and development of effective patient-</a:t>
            </a:r>
            <a:r>
              <a:rPr lang="en-US" altLang="en-US" dirty="0" err="1" smtClean="0">
                <a:latin typeface="Arial" charset="0"/>
                <a:cs typeface="Arial" charset="0"/>
              </a:rPr>
              <a:t>centred</a:t>
            </a:r>
            <a:r>
              <a:rPr lang="en-US" altLang="en-US" dirty="0" smtClean="0">
                <a:latin typeface="Arial" charset="0"/>
                <a:cs typeface="Arial" charset="0"/>
              </a:rPr>
              <a:t> consultations, using the </a:t>
            </a:r>
            <a:r>
              <a:rPr lang="en-US" altLang="en-US" i="1" dirty="0" smtClean="0">
                <a:latin typeface="Arial" charset="0"/>
                <a:cs typeface="Arial" charset="0"/>
              </a:rPr>
              <a:t>Consultation skills for pharmacy practice </a:t>
            </a:r>
            <a:r>
              <a:rPr lang="en-US" altLang="en-US" dirty="0" smtClean="0">
                <a:latin typeface="Arial" charset="0"/>
                <a:cs typeface="Arial" charset="0"/>
              </a:rPr>
              <a:t>learning and development </a:t>
            </a:r>
            <a:r>
              <a:rPr lang="en-US" altLang="en-US" dirty="0" err="1" smtClean="0">
                <a:latin typeface="Arial" charset="0"/>
                <a:cs typeface="Arial" charset="0"/>
              </a:rPr>
              <a:t>programme</a:t>
            </a:r>
            <a:r>
              <a:rPr lang="en-US" altLang="en-US" dirty="0" smtClean="0">
                <a:latin typeface="Arial" charset="0"/>
                <a:cs typeface="Arial" charset="0"/>
              </a:rPr>
              <a:t>.</a:t>
            </a:r>
            <a:endParaRPr lang="en-GB" altLang="en-US" dirty="0" smtClean="0">
              <a:latin typeface="Arial" charset="0"/>
              <a:cs typeface="Arial" charset="0"/>
            </a:endParaRPr>
          </a:p>
        </p:txBody>
      </p:sp>
      <p:sp>
        <p:nvSpPr>
          <p:cNvPr id="4" name="Slide Number Placeholder 3"/>
          <p:cNvSpPr>
            <a:spLocks noGrp="1"/>
          </p:cNvSpPr>
          <p:nvPr>
            <p:ph type="sldNum" sz="quarter" idx="10"/>
          </p:nvPr>
        </p:nvSpPr>
        <p:spPr/>
        <p:txBody>
          <a:bodyPr/>
          <a:lstStyle/>
          <a:p>
            <a:pPr>
              <a:defRPr/>
            </a:pPr>
            <a:fld id="{315B72B0-516E-484F-B0EE-364FB07495B8}" type="slidenum">
              <a:rPr lang="en-GB" smtClean="0"/>
              <a:pPr>
                <a:defRPr/>
              </a:pPr>
              <a:t>1</a:t>
            </a:fld>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altLang="en-US" smtClean="0">
                <a:latin typeface="Arial" charset="0"/>
                <a:cs typeface="Arial" charset="0"/>
              </a:rPr>
              <a:t>Activity 1- Video critique</a:t>
            </a:r>
            <a:endParaRPr lang="en-GB" altLang="en-US" smtClean="0">
              <a:latin typeface="Arial" charset="0"/>
              <a:cs typeface="Arial" charset="0"/>
            </a:endParaRPr>
          </a:p>
        </p:txBody>
      </p:sp>
      <p:sp>
        <p:nvSpPr>
          <p:cNvPr id="4" name="Slide Number Placeholder 3"/>
          <p:cNvSpPr>
            <a:spLocks noGrp="1"/>
          </p:cNvSpPr>
          <p:nvPr>
            <p:ph type="sldNum" sz="quarter" idx="10"/>
          </p:nvPr>
        </p:nvSpPr>
        <p:spPr/>
        <p:txBody>
          <a:bodyPr/>
          <a:lstStyle/>
          <a:p>
            <a:pPr>
              <a:defRPr/>
            </a:pPr>
            <a:fld id="{EAFBF9B0-0A15-4C2C-894A-E2BFF72614DC}" type="slidenum">
              <a:rPr lang="en-GB" smtClean="0"/>
              <a:pPr>
                <a:defRPr/>
              </a:pPr>
              <a:t>19</a:t>
            </a:fld>
            <a:endParaRPr lang="en-GB" dirty="0"/>
          </a:p>
        </p:txBody>
      </p:sp>
      <p:sp>
        <p:nvSpPr>
          <p:cNvPr id="5" name="Content Placeholder 2"/>
          <p:cNvSpPr>
            <a:spLocks noGrp="1"/>
          </p:cNvSpPr>
          <p:nvPr>
            <p:ph idx="1"/>
          </p:nvPr>
        </p:nvSpPr>
        <p:spPr>
          <a:xfrm>
            <a:off x="250825" y="1844675"/>
            <a:ext cx="8713788" cy="4032597"/>
          </a:xfrm>
        </p:spPr>
        <p:txBody>
          <a:bodyPr/>
          <a:lstStyle/>
          <a:p>
            <a:pPr marL="342900" indent="-342900" eaLnBrk="1" hangingPunct="1">
              <a:spcBef>
                <a:spcPts val="0"/>
              </a:spcBef>
              <a:buFont typeface="Arial" panose="020B0604020202020204" pitchFamily="34" charset="0"/>
              <a:buChar char="•"/>
              <a:defRPr/>
            </a:pPr>
            <a:endParaRPr lang="en-GB" altLang="en-US" sz="2000" dirty="0" smtClean="0"/>
          </a:p>
          <a:p>
            <a:pPr marL="342900" indent="-342900" eaLnBrk="1" hangingPunct="1">
              <a:spcBef>
                <a:spcPts val="0"/>
              </a:spcBef>
              <a:buFont typeface="Arial" panose="020B0604020202020204" pitchFamily="34" charset="0"/>
              <a:buChar char="•"/>
              <a:defRPr/>
            </a:pPr>
            <a:r>
              <a:rPr lang="en-GB" altLang="en-US" sz="2000" dirty="0" smtClean="0"/>
              <a:t>Use the consultation skills observation form</a:t>
            </a:r>
          </a:p>
          <a:p>
            <a:pPr marL="342900" indent="-342900" eaLnBrk="1" hangingPunct="1">
              <a:spcBef>
                <a:spcPts val="0"/>
              </a:spcBef>
              <a:buFont typeface="Arial" panose="020B0604020202020204" pitchFamily="34" charset="0"/>
              <a:buChar char="•"/>
              <a:defRPr/>
            </a:pPr>
            <a:r>
              <a:rPr lang="en-GB" altLang="en-US" sz="2000" dirty="0" smtClean="0"/>
              <a:t>Look for the positive elements of each consultation and any areas for development</a:t>
            </a:r>
          </a:p>
          <a:p>
            <a:pPr marL="342900" indent="-342900" eaLnBrk="1" hangingPunct="1">
              <a:spcBef>
                <a:spcPts val="0"/>
              </a:spcBef>
              <a:buFont typeface="Arial" panose="020B0604020202020204" pitchFamily="34" charset="0"/>
              <a:buChar char="•"/>
              <a:defRPr/>
            </a:pPr>
            <a:r>
              <a:rPr lang="en-GB" altLang="en-US" sz="2000" dirty="0" smtClean="0"/>
              <a:t>Feed back on the specific skills your group has been asked to observe</a:t>
            </a:r>
          </a:p>
          <a:p>
            <a:pPr eaLnBrk="1" hangingPunct="1">
              <a:defRPr/>
            </a:pPr>
            <a:endParaRPr lang="en-GB" altLang="en-US" sz="1800" dirty="0" smtClean="0"/>
          </a:p>
          <a:p>
            <a:pPr eaLnBrk="1" hangingPunct="1">
              <a:buFont typeface="Wingdings" pitchFamily="2" charset="2"/>
              <a:buNone/>
              <a:defRPr/>
            </a:pPr>
            <a:r>
              <a:rPr lang="en-GB" altLang="en-US" sz="1800" b="1" dirty="0" smtClean="0"/>
              <a:t>  </a:t>
            </a:r>
            <a:endParaRPr lang="en-GB" altLang="en-US" sz="1800" b="1" i="1" dirty="0" smtClean="0"/>
          </a:p>
        </p:txBody>
      </p:sp>
      <p:graphicFrame>
        <p:nvGraphicFramePr>
          <p:cNvPr id="6" name="Diagram 5"/>
          <p:cNvGraphicFramePr/>
          <p:nvPr/>
        </p:nvGraphicFramePr>
        <p:xfrm>
          <a:off x="1619672" y="3789040"/>
          <a:ext cx="6096000" cy="1944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GB" altLang="en-US" smtClean="0">
                <a:latin typeface="Arial" charset="0"/>
                <a:cs typeface="Arial" charset="0"/>
              </a:rPr>
              <a:t>Video critique</a:t>
            </a:r>
          </a:p>
        </p:txBody>
      </p:sp>
      <p:sp>
        <p:nvSpPr>
          <p:cNvPr id="4" name="Slide Number Placeholder 3"/>
          <p:cNvSpPr>
            <a:spLocks noGrp="1"/>
          </p:cNvSpPr>
          <p:nvPr>
            <p:ph type="sldNum" sz="quarter" idx="10"/>
          </p:nvPr>
        </p:nvSpPr>
        <p:spPr/>
        <p:txBody>
          <a:bodyPr/>
          <a:lstStyle/>
          <a:p>
            <a:pPr>
              <a:defRPr/>
            </a:pPr>
            <a:fld id="{2206706E-9B3A-4C07-865C-50FCA98CCFA8}" type="slidenum">
              <a:rPr lang="en-GB" smtClean="0"/>
              <a:pPr>
                <a:defRPr/>
              </a:pPr>
              <a:t>20</a:t>
            </a:fld>
            <a:endParaRPr lang="en-GB" dirty="0"/>
          </a:p>
        </p:txBody>
      </p:sp>
      <p:sp>
        <p:nvSpPr>
          <p:cNvPr id="31748" name="TextBox 5"/>
          <p:cNvSpPr txBox="1">
            <a:spLocks noChangeArrowheads="1"/>
          </p:cNvSpPr>
          <p:nvPr/>
        </p:nvSpPr>
        <p:spPr bwMode="auto">
          <a:xfrm>
            <a:off x="971550" y="4941888"/>
            <a:ext cx="71294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algn="ctr" eaLnBrk="1" hangingPunct="1">
              <a:spcBef>
                <a:spcPct val="0"/>
              </a:spcBef>
              <a:buFontTx/>
              <a:buNone/>
            </a:pPr>
            <a:r>
              <a:rPr lang="en-GB" altLang="en-US" sz="2000">
                <a:hlinkClick r:id="rId3"/>
              </a:rPr>
              <a:t>A pharmacist conducts a NMS consultation with a patient who has recently been diagnosed with a stroke</a:t>
            </a:r>
            <a:endParaRPr lang="en-GB" altLang="en-US" sz="2000"/>
          </a:p>
        </p:txBody>
      </p:sp>
      <p:pic>
        <p:nvPicPr>
          <p:cNvPr id="31749" name="Content Placeholder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66913" y="1981200"/>
            <a:ext cx="4918075"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GB" altLang="en-US" smtClean="0">
                <a:latin typeface="Arial" charset="0"/>
                <a:cs typeface="Arial" charset="0"/>
              </a:rPr>
              <a:t>4.How do I improve my performance?</a:t>
            </a:r>
          </a:p>
        </p:txBody>
      </p:sp>
      <p:sp>
        <p:nvSpPr>
          <p:cNvPr id="4" name="Slide Number Placeholder 3"/>
          <p:cNvSpPr>
            <a:spLocks noGrp="1"/>
          </p:cNvSpPr>
          <p:nvPr>
            <p:ph type="sldNum" sz="quarter" idx="10"/>
          </p:nvPr>
        </p:nvSpPr>
        <p:spPr/>
        <p:txBody>
          <a:bodyPr/>
          <a:lstStyle/>
          <a:p>
            <a:pPr>
              <a:defRPr/>
            </a:pPr>
            <a:fld id="{A5E000B8-C037-463A-8822-7447FE66D1B8}" type="slidenum">
              <a:rPr lang="en-GB" smtClean="0"/>
              <a:pPr>
                <a:defRPr/>
              </a:pPr>
              <a:t>21</a:t>
            </a:fld>
            <a:endParaRPr lang="en-GB" dirty="0"/>
          </a:p>
        </p:txBody>
      </p:sp>
      <p:pic>
        <p:nvPicPr>
          <p:cNvPr id="32772" name="ClipArt Placeholder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2420938"/>
            <a:ext cx="1944688"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3"/>
          <p:cNvSpPr txBox="1">
            <a:spLocks/>
          </p:cNvSpPr>
          <p:nvPr/>
        </p:nvSpPr>
        <p:spPr>
          <a:xfrm>
            <a:off x="3707904" y="2636912"/>
            <a:ext cx="5113338" cy="2554287"/>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fontAlgn="base">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fontAlgn="base">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fontAlgn="base">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fontAlgn="base">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Wingdings" pitchFamily="2" charset="2"/>
              <a:buNone/>
              <a:defRPr/>
            </a:pPr>
            <a:r>
              <a:rPr lang="en-GB" altLang="en-US" sz="2000" dirty="0" smtClean="0"/>
              <a:t>Learning resources</a:t>
            </a:r>
          </a:p>
          <a:p>
            <a:pPr marL="0" indent="0">
              <a:spcBef>
                <a:spcPts val="0"/>
              </a:spcBef>
              <a:buFont typeface="Wingdings" pitchFamily="2" charset="2"/>
              <a:buNone/>
              <a:defRPr/>
            </a:pPr>
            <a:endParaRPr lang="en-GB" altLang="en-US" sz="2000" dirty="0" smtClean="0"/>
          </a:p>
          <a:p>
            <a:pPr>
              <a:spcBef>
                <a:spcPts val="0"/>
              </a:spcBef>
              <a:defRPr/>
            </a:pPr>
            <a:r>
              <a:rPr lang="en-GB" altLang="en-US" sz="2000" dirty="0" smtClean="0"/>
              <a:t>CPPE distance learning programme </a:t>
            </a:r>
          </a:p>
          <a:p>
            <a:pPr>
              <a:spcBef>
                <a:spcPts val="0"/>
              </a:spcBef>
              <a:defRPr/>
            </a:pPr>
            <a:r>
              <a:rPr lang="en-GB" altLang="en-US" sz="2000" dirty="0" smtClean="0"/>
              <a:t>CPPE e-learning</a:t>
            </a:r>
          </a:p>
          <a:p>
            <a:pPr>
              <a:spcBef>
                <a:spcPts val="0"/>
              </a:spcBef>
              <a:defRPr/>
            </a:pPr>
            <a:r>
              <a:rPr lang="en-GB" altLang="en-US" sz="2000" dirty="0" smtClean="0"/>
              <a:t>CPPE video wall</a:t>
            </a:r>
          </a:p>
          <a:p>
            <a:pPr>
              <a:spcBef>
                <a:spcPts val="0"/>
              </a:spcBef>
              <a:defRPr/>
            </a:pPr>
            <a:r>
              <a:rPr lang="en-GB" altLang="en-US" sz="2000" dirty="0" smtClean="0"/>
              <a:t>CPPE face-to-face learning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GB" altLang="en-US" smtClean="0">
                <a:latin typeface="Arial" charset="0"/>
                <a:cs typeface="Arial" charset="0"/>
              </a:rPr>
              <a:t>Distance learning programme</a:t>
            </a:r>
          </a:p>
        </p:txBody>
      </p:sp>
      <p:sp>
        <p:nvSpPr>
          <p:cNvPr id="4" name="Slide Number Placeholder 3"/>
          <p:cNvSpPr>
            <a:spLocks noGrp="1"/>
          </p:cNvSpPr>
          <p:nvPr>
            <p:ph type="sldNum" sz="quarter" idx="10"/>
          </p:nvPr>
        </p:nvSpPr>
        <p:spPr/>
        <p:txBody>
          <a:bodyPr/>
          <a:lstStyle/>
          <a:p>
            <a:pPr>
              <a:defRPr/>
            </a:pPr>
            <a:fld id="{2109DFA9-1A8E-4F69-B1FC-F2B10AFCFE5D}" type="slidenum">
              <a:rPr lang="en-GB" smtClean="0"/>
              <a:pPr>
                <a:defRPr/>
              </a:pPr>
              <a:t>22</a:t>
            </a:fld>
            <a:endParaRPr lang="en-GB" dirty="0"/>
          </a:p>
        </p:txBody>
      </p:sp>
      <p:pic>
        <p:nvPicPr>
          <p:cNvPr id="33796"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348038" y="2205038"/>
            <a:ext cx="2447925" cy="3463925"/>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GB" altLang="en-US" smtClean="0">
                <a:latin typeface="Arial" charset="0"/>
                <a:cs typeface="Arial" charset="0"/>
              </a:rPr>
              <a:t>Activity 2- Role play consultations</a:t>
            </a:r>
          </a:p>
        </p:txBody>
      </p:sp>
      <p:sp>
        <p:nvSpPr>
          <p:cNvPr id="34819" name="Content Placeholder 2"/>
          <p:cNvSpPr>
            <a:spLocks noGrp="1"/>
          </p:cNvSpPr>
          <p:nvPr>
            <p:ph idx="1"/>
          </p:nvPr>
        </p:nvSpPr>
        <p:spPr>
          <a:xfrm>
            <a:off x="395288" y="2060575"/>
            <a:ext cx="8353425" cy="3600450"/>
          </a:xfrm>
        </p:spPr>
        <p:txBody>
          <a:bodyPr/>
          <a:lstStyle/>
          <a:p>
            <a:pPr marL="342900" indent="-342900" eaLnBrk="1" hangingPunct="1">
              <a:spcBef>
                <a:spcPct val="0"/>
              </a:spcBef>
              <a:buFont typeface="Arial" charset="0"/>
              <a:buChar char="•"/>
            </a:pPr>
            <a:r>
              <a:rPr lang="en-GB" altLang="en-US" sz="2000" smtClean="0">
                <a:latin typeface="Arial" charset="0"/>
                <a:cs typeface="Arial" charset="0"/>
              </a:rPr>
              <a:t>Opportunity to practice in a safe and supportive environment (it’s OK to get things wrong)</a:t>
            </a:r>
          </a:p>
          <a:p>
            <a:pPr marL="342900" indent="-342900" eaLnBrk="1" hangingPunct="1">
              <a:spcBef>
                <a:spcPct val="0"/>
              </a:spcBef>
              <a:buFont typeface="Arial" charset="0"/>
              <a:buChar char="•"/>
            </a:pPr>
            <a:endParaRPr lang="en-GB" altLang="en-US" sz="2000" smtClean="0">
              <a:latin typeface="Arial" charset="0"/>
              <a:cs typeface="Arial" charset="0"/>
            </a:endParaRPr>
          </a:p>
          <a:p>
            <a:pPr marL="342900" indent="-342900" eaLnBrk="1" hangingPunct="1">
              <a:spcBef>
                <a:spcPct val="0"/>
              </a:spcBef>
              <a:buFont typeface="Arial" charset="0"/>
              <a:buChar char="•"/>
            </a:pPr>
            <a:r>
              <a:rPr lang="en-GB" altLang="en-US" sz="2000" smtClean="0">
                <a:latin typeface="Arial" charset="0"/>
                <a:cs typeface="Arial" charset="0"/>
              </a:rPr>
              <a:t>Consultation skills matter, don’t get tied up in the clinical stuff!</a:t>
            </a:r>
          </a:p>
          <a:p>
            <a:pPr marL="342900" indent="-342900" eaLnBrk="1" hangingPunct="1">
              <a:spcBef>
                <a:spcPct val="0"/>
              </a:spcBef>
              <a:buFont typeface="Arial" charset="0"/>
              <a:buChar char="•"/>
            </a:pPr>
            <a:endParaRPr lang="en-GB" altLang="en-US" sz="2000" smtClean="0">
              <a:latin typeface="Arial" charset="0"/>
              <a:cs typeface="Arial" charset="0"/>
            </a:endParaRPr>
          </a:p>
          <a:p>
            <a:pPr marL="342900" indent="-342900" eaLnBrk="1" hangingPunct="1">
              <a:spcBef>
                <a:spcPct val="0"/>
              </a:spcBef>
              <a:buFont typeface="Arial" charset="0"/>
              <a:buChar char="•"/>
            </a:pPr>
            <a:r>
              <a:rPr lang="en-GB" altLang="en-US" sz="2000" smtClean="0">
                <a:latin typeface="Arial" charset="0"/>
                <a:cs typeface="Arial" charset="0"/>
              </a:rPr>
              <a:t>Think about a patient-centred approach</a:t>
            </a:r>
          </a:p>
          <a:p>
            <a:pPr marL="342900" indent="-342900" eaLnBrk="1" hangingPunct="1">
              <a:spcBef>
                <a:spcPct val="0"/>
              </a:spcBef>
              <a:buFont typeface="Arial" charset="0"/>
              <a:buChar char="•"/>
            </a:pPr>
            <a:endParaRPr lang="en-GB" altLang="en-US" sz="2000" smtClean="0">
              <a:latin typeface="Arial" charset="0"/>
              <a:cs typeface="Arial" charset="0"/>
            </a:endParaRPr>
          </a:p>
          <a:p>
            <a:pPr marL="342900" indent="-342900" eaLnBrk="1" hangingPunct="1">
              <a:spcBef>
                <a:spcPct val="0"/>
              </a:spcBef>
              <a:buFont typeface="Arial" charset="0"/>
              <a:buChar char="•"/>
            </a:pPr>
            <a:r>
              <a:rPr lang="en-GB" altLang="en-US" sz="2000" smtClean="0">
                <a:latin typeface="Arial" charset="0"/>
                <a:cs typeface="Arial" charset="0"/>
              </a:rPr>
              <a:t>You don’t need to complete the whole consultation (you may get specific sections to cover in the brief)</a:t>
            </a:r>
          </a:p>
          <a:p>
            <a:pPr marL="342900" indent="-342900" eaLnBrk="1" hangingPunct="1">
              <a:spcBef>
                <a:spcPct val="0"/>
              </a:spcBef>
              <a:buFont typeface="Arial" charset="0"/>
              <a:buChar char="•"/>
            </a:pPr>
            <a:endParaRPr lang="en-GB" altLang="en-US" sz="2000" smtClean="0">
              <a:latin typeface="Arial" charset="0"/>
              <a:cs typeface="Arial" charset="0"/>
            </a:endParaRPr>
          </a:p>
          <a:p>
            <a:pPr marL="342900" indent="-342900" eaLnBrk="1" hangingPunct="1">
              <a:spcBef>
                <a:spcPct val="0"/>
              </a:spcBef>
              <a:buFont typeface="Arial" charset="0"/>
              <a:buChar char="•"/>
            </a:pPr>
            <a:r>
              <a:rPr lang="en-GB" altLang="en-US" sz="2000" smtClean="0">
                <a:latin typeface="Arial" charset="0"/>
                <a:cs typeface="Arial" charset="0"/>
              </a:rPr>
              <a:t>Stick to time – no longer than five minutes on the actual role play</a:t>
            </a:r>
          </a:p>
        </p:txBody>
      </p:sp>
      <p:sp>
        <p:nvSpPr>
          <p:cNvPr id="4" name="Slide Number Placeholder 3"/>
          <p:cNvSpPr>
            <a:spLocks noGrp="1"/>
          </p:cNvSpPr>
          <p:nvPr>
            <p:ph type="sldNum" sz="quarter" idx="10"/>
          </p:nvPr>
        </p:nvSpPr>
        <p:spPr/>
        <p:txBody>
          <a:bodyPr/>
          <a:lstStyle/>
          <a:p>
            <a:pPr>
              <a:defRPr/>
            </a:pPr>
            <a:fld id="{EAA9FAB1-F4DF-4A82-A00D-4DD1DB6D19A7}" type="slidenum">
              <a:rPr lang="en-GB" smtClean="0"/>
              <a:pPr>
                <a:defRPr/>
              </a:pPr>
              <a:t>23</a:t>
            </a:fld>
            <a:endParaRPr lang="en-GB"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GB" altLang="en-US" smtClean="0">
                <a:latin typeface="Arial" charset="0"/>
                <a:cs typeface="Arial" charset="0"/>
              </a:rPr>
              <a:t>Group feedback information: Pendleton</a:t>
            </a:r>
          </a:p>
        </p:txBody>
      </p:sp>
      <p:sp>
        <p:nvSpPr>
          <p:cNvPr id="3" name="Content Placeholder 2"/>
          <p:cNvSpPr>
            <a:spLocks noGrp="1"/>
          </p:cNvSpPr>
          <p:nvPr>
            <p:ph idx="1"/>
          </p:nvPr>
        </p:nvSpPr>
        <p:spPr>
          <a:xfrm>
            <a:off x="395536" y="2276872"/>
            <a:ext cx="8353425" cy="3600450"/>
          </a:xfrm>
        </p:spPr>
        <p:txBody>
          <a:bodyPr/>
          <a:lstStyle/>
          <a:p>
            <a:pPr marL="342900" indent="-342900" eaLnBrk="1" hangingPunct="1">
              <a:spcBef>
                <a:spcPts val="0"/>
              </a:spcBef>
              <a:buFont typeface="Arial" panose="020B0604020202020204" pitchFamily="34" charset="0"/>
              <a:buChar char="•"/>
              <a:defRPr/>
            </a:pPr>
            <a:r>
              <a:rPr lang="en-GB" altLang="en-US" sz="2000" dirty="0"/>
              <a:t>Stick to the Pendleton feedback rules.   </a:t>
            </a:r>
            <a:endParaRPr lang="en-GB" altLang="en-US" sz="2000" dirty="0" smtClean="0"/>
          </a:p>
          <a:p>
            <a:pPr eaLnBrk="1" hangingPunct="1">
              <a:spcBef>
                <a:spcPts val="0"/>
              </a:spcBef>
              <a:defRPr/>
            </a:pPr>
            <a:endParaRPr lang="en-GB" altLang="en-US" sz="2000" dirty="0"/>
          </a:p>
          <a:p>
            <a:pPr marL="799200" lvl="1" indent="-342000" eaLnBrk="1" hangingPunct="1">
              <a:buFont typeface="Wingdings" pitchFamily="2" charset="2"/>
              <a:buChar char="ü"/>
              <a:defRPr/>
            </a:pPr>
            <a:r>
              <a:rPr lang="en-GB" altLang="en-US" dirty="0" smtClean="0"/>
              <a:t>What </a:t>
            </a:r>
            <a:r>
              <a:rPr lang="en-GB" altLang="en-US" dirty="0"/>
              <a:t>went well (for pharmacy professional, then the patient, lastly the observer</a:t>
            </a:r>
            <a:r>
              <a:rPr lang="en-GB" altLang="en-US" dirty="0" smtClean="0"/>
              <a:t>)</a:t>
            </a:r>
          </a:p>
          <a:p>
            <a:pPr marL="799200" lvl="1" indent="-342000" eaLnBrk="1" hangingPunct="1">
              <a:buFont typeface="Wingdings" pitchFamily="2" charset="2"/>
              <a:buChar char="ü"/>
              <a:defRPr/>
            </a:pPr>
            <a:endParaRPr lang="en-GB" altLang="en-US" dirty="0"/>
          </a:p>
          <a:p>
            <a:pPr marL="799200" lvl="1" indent="-342000" eaLnBrk="1" hangingPunct="1">
              <a:buFont typeface="Wingdings" pitchFamily="2" charset="2"/>
              <a:buChar char="ü"/>
              <a:defRPr/>
            </a:pPr>
            <a:r>
              <a:rPr lang="en-GB" altLang="en-US" dirty="0" smtClean="0"/>
              <a:t>What </a:t>
            </a:r>
            <a:r>
              <a:rPr lang="en-GB" altLang="en-US" dirty="0"/>
              <a:t>could have been done differently to improve the consultation (for pharmacy professional, then the patient, lastly the observer</a:t>
            </a:r>
            <a:r>
              <a:rPr lang="en-GB" altLang="en-US" dirty="0" smtClean="0"/>
              <a:t>)</a:t>
            </a:r>
            <a:endParaRPr lang="en-GB" altLang="en-US" dirty="0"/>
          </a:p>
        </p:txBody>
      </p:sp>
      <p:sp>
        <p:nvSpPr>
          <p:cNvPr id="4" name="Slide Number Placeholder 3"/>
          <p:cNvSpPr>
            <a:spLocks noGrp="1"/>
          </p:cNvSpPr>
          <p:nvPr>
            <p:ph type="sldNum" sz="quarter" idx="10"/>
          </p:nvPr>
        </p:nvSpPr>
        <p:spPr/>
        <p:txBody>
          <a:bodyPr/>
          <a:lstStyle/>
          <a:p>
            <a:pPr>
              <a:defRPr/>
            </a:pPr>
            <a:fld id="{9AE3B1AA-6AE1-4EFB-AB6C-D0DEDFF5936D}" type="slidenum">
              <a:rPr lang="en-GB" smtClean="0"/>
              <a:pPr>
                <a:defRPr/>
              </a:pPr>
              <a:t>24</a:t>
            </a:fld>
            <a:endParaRPr lang="en-GB"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GB" altLang="en-US" sz="2800" smtClean="0">
                <a:latin typeface="Arial" charset="0"/>
                <a:cs typeface="Arial" charset="0"/>
              </a:rPr>
              <a:t>Patient-centred approaches to try out in your role play…</a:t>
            </a:r>
          </a:p>
        </p:txBody>
      </p:sp>
      <p:sp>
        <p:nvSpPr>
          <p:cNvPr id="36867" name="Content Placeholder 2"/>
          <p:cNvSpPr>
            <a:spLocks noGrp="1"/>
          </p:cNvSpPr>
          <p:nvPr>
            <p:ph idx="1"/>
          </p:nvPr>
        </p:nvSpPr>
        <p:spPr>
          <a:xfrm>
            <a:off x="107950" y="1844824"/>
            <a:ext cx="8856663" cy="4176464"/>
          </a:xfrm>
        </p:spPr>
        <p:txBody>
          <a:bodyPr/>
          <a:lstStyle/>
          <a:p>
            <a:pPr marL="342900" indent="-342900" eaLnBrk="1" hangingPunct="1">
              <a:spcBef>
                <a:spcPct val="0"/>
              </a:spcBef>
              <a:buFont typeface="Arial" charset="0"/>
              <a:buChar char="•"/>
            </a:pPr>
            <a:r>
              <a:rPr lang="en-GB" altLang="en-US" sz="1800" dirty="0" smtClean="0">
                <a:latin typeface="Arial" charset="0"/>
                <a:cs typeface="Arial" charset="0"/>
              </a:rPr>
              <a:t>Establish what the patient would like to get from the consultation</a:t>
            </a:r>
            <a:r>
              <a:rPr lang="en-GB" altLang="en-US" sz="1800" b="1" dirty="0" smtClean="0">
                <a:latin typeface="Arial" charset="0"/>
                <a:cs typeface="Arial" charset="0"/>
              </a:rPr>
              <a:t>...</a:t>
            </a:r>
            <a:r>
              <a:rPr lang="en-GB" altLang="en-US" sz="1800" b="1" i="1" dirty="0" smtClean="0">
                <a:latin typeface="Arial" charset="0"/>
                <a:cs typeface="Arial" charset="0"/>
              </a:rPr>
              <a:t>’We’ve invited you today for a medicines use review, is there anything else you’d like to chat about while you’re here?’</a:t>
            </a:r>
          </a:p>
          <a:p>
            <a:pPr eaLnBrk="1" hangingPunct="1">
              <a:spcBef>
                <a:spcPct val="0"/>
              </a:spcBef>
            </a:pPr>
            <a:endParaRPr lang="en-GB" altLang="en-US" sz="1800" b="1" i="1" dirty="0" smtClean="0">
              <a:latin typeface="Arial" charset="0"/>
              <a:cs typeface="Arial" charset="0"/>
            </a:endParaRPr>
          </a:p>
          <a:p>
            <a:pPr marL="342900" indent="-342900" eaLnBrk="1" hangingPunct="1">
              <a:spcBef>
                <a:spcPct val="0"/>
              </a:spcBef>
              <a:buFont typeface="Arial" charset="0"/>
              <a:buChar char="•"/>
            </a:pPr>
            <a:r>
              <a:rPr lang="en-GB" altLang="en-US" sz="1800" dirty="0" smtClean="0">
                <a:latin typeface="Arial" charset="0"/>
                <a:cs typeface="Arial" charset="0"/>
              </a:rPr>
              <a:t>Establish what the patient already knows about their medicine or condition (open questions); </a:t>
            </a:r>
            <a:r>
              <a:rPr lang="en-GB" altLang="en-US" sz="1800" b="1" i="1" dirty="0" smtClean="0">
                <a:latin typeface="Arial" charset="0"/>
                <a:cs typeface="Arial" charset="0"/>
              </a:rPr>
              <a:t>‘Tell me what you know about your …’</a:t>
            </a:r>
          </a:p>
          <a:p>
            <a:pPr eaLnBrk="1" hangingPunct="1">
              <a:spcBef>
                <a:spcPct val="0"/>
              </a:spcBef>
            </a:pPr>
            <a:endParaRPr lang="en-GB" altLang="en-US" sz="1800" b="1" i="1" dirty="0" smtClean="0">
              <a:latin typeface="Arial" charset="0"/>
              <a:cs typeface="Arial" charset="0"/>
            </a:endParaRPr>
          </a:p>
          <a:p>
            <a:pPr marL="342900" indent="-342900" eaLnBrk="1" hangingPunct="1">
              <a:spcBef>
                <a:spcPct val="0"/>
              </a:spcBef>
              <a:buFont typeface="Arial" charset="0"/>
              <a:buChar char="•"/>
            </a:pPr>
            <a:r>
              <a:rPr lang="en-GB" altLang="en-US" sz="1800" dirty="0" smtClean="0">
                <a:latin typeface="Arial" charset="0"/>
                <a:cs typeface="Arial" charset="0"/>
              </a:rPr>
              <a:t>Listen to the patient, establish any beliefs or concerns and respond without judgement </a:t>
            </a:r>
            <a:r>
              <a:rPr lang="en-GB" altLang="en-US" sz="1800" b="1" i="1" dirty="0" smtClean="0">
                <a:latin typeface="Arial" charset="0"/>
                <a:cs typeface="Arial" charset="0"/>
              </a:rPr>
              <a:t>‘Do you have any worries or concerns about your medicines?’</a:t>
            </a:r>
          </a:p>
          <a:p>
            <a:pPr eaLnBrk="1" hangingPunct="1">
              <a:spcBef>
                <a:spcPct val="0"/>
              </a:spcBef>
            </a:pPr>
            <a:endParaRPr lang="en-GB" altLang="en-US" sz="1800" b="1" i="1" dirty="0" smtClean="0">
              <a:latin typeface="Arial" charset="0"/>
              <a:cs typeface="Arial" charset="0"/>
            </a:endParaRPr>
          </a:p>
          <a:p>
            <a:pPr marL="342900" indent="-342900" eaLnBrk="1" hangingPunct="1">
              <a:spcBef>
                <a:spcPct val="0"/>
              </a:spcBef>
              <a:buFont typeface="Arial" charset="0"/>
              <a:buChar char="•"/>
            </a:pPr>
            <a:r>
              <a:rPr lang="en-GB" altLang="en-US" sz="1800" dirty="0" smtClean="0">
                <a:latin typeface="Arial" charset="0"/>
                <a:cs typeface="Arial" charset="0"/>
              </a:rPr>
              <a:t>Discuss options and include the risks versus benefits of those options</a:t>
            </a:r>
          </a:p>
          <a:p>
            <a:pPr eaLnBrk="1" hangingPunct="1">
              <a:spcBef>
                <a:spcPct val="0"/>
              </a:spcBef>
            </a:pPr>
            <a:endParaRPr lang="en-GB" altLang="en-US" sz="1800" dirty="0" smtClean="0">
              <a:latin typeface="Arial" charset="0"/>
              <a:cs typeface="Arial" charset="0"/>
            </a:endParaRPr>
          </a:p>
          <a:p>
            <a:pPr marL="342900" indent="-342900" eaLnBrk="1" hangingPunct="1">
              <a:spcBef>
                <a:spcPct val="0"/>
              </a:spcBef>
              <a:buFont typeface="Arial" charset="0"/>
              <a:buChar char="•"/>
            </a:pPr>
            <a:r>
              <a:rPr lang="en-GB" altLang="en-US" sz="1800" dirty="0" smtClean="0">
                <a:latin typeface="Arial" charset="0"/>
                <a:cs typeface="Arial" charset="0"/>
              </a:rPr>
              <a:t>Encourage the patient to take ownership and responsibility of the plan </a:t>
            </a:r>
            <a:r>
              <a:rPr lang="en-GB" altLang="en-US" sz="1800" b="1" i="1" dirty="0" smtClean="0">
                <a:latin typeface="Arial" charset="0"/>
                <a:cs typeface="Arial" charset="0"/>
              </a:rPr>
              <a:t>‘Which of these things do you think would work best for you?’ ‘We’ve covered quite a lot today, tell me what you’re going to do when you get home…’</a:t>
            </a:r>
          </a:p>
        </p:txBody>
      </p:sp>
      <p:sp>
        <p:nvSpPr>
          <p:cNvPr id="4" name="Slide Number Placeholder 3"/>
          <p:cNvSpPr>
            <a:spLocks noGrp="1"/>
          </p:cNvSpPr>
          <p:nvPr>
            <p:ph type="sldNum" sz="quarter" idx="10"/>
          </p:nvPr>
        </p:nvSpPr>
        <p:spPr/>
        <p:txBody>
          <a:bodyPr/>
          <a:lstStyle/>
          <a:p>
            <a:pPr>
              <a:defRPr/>
            </a:pPr>
            <a:fld id="{383521A2-657B-4F66-B767-0A355C25FEE4}" type="slidenum">
              <a:rPr lang="en-GB" smtClean="0"/>
              <a:pPr>
                <a:defRPr/>
              </a:pPr>
              <a:t>25</a:t>
            </a:fld>
            <a:endParaRPr lang="en-GB"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GB" altLang="en-US" sz="2800" smtClean="0">
                <a:latin typeface="Arial" charset="0"/>
                <a:cs typeface="Arial" charset="0"/>
              </a:rPr>
              <a:t>5. How can I check my learning and development?</a:t>
            </a:r>
          </a:p>
        </p:txBody>
      </p:sp>
      <p:sp>
        <p:nvSpPr>
          <p:cNvPr id="4" name="Slide Number Placeholder 3"/>
          <p:cNvSpPr>
            <a:spLocks noGrp="1"/>
          </p:cNvSpPr>
          <p:nvPr>
            <p:ph type="sldNum" sz="quarter" idx="10"/>
          </p:nvPr>
        </p:nvSpPr>
        <p:spPr/>
        <p:txBody>
          <a:bodyPr/>
          <a:lstStyle/>
          <a:p>
            <a:pPr>
              <a:defRPr/>
            </a:pPr>
            <a:fld id="{BC50C2BD-9647-4607-B197-6AD021B01480}" type="slidenum">
              <a:rPr lang="en-GB" smtClean="0"/>
              <a:pPr>
                <a:defRPr/>
              </a:pPr>
              <a:t>26</a:t>
            </a:fld>
            <a:endParaRPr lang="en-GB" dirty="0"/>
          </a:p>
        </p:txBody>
      </p:sp>
      <p:pic>
        <p:nvPicPr>
          <p:cNvPr id="37892" name="ClipArt Placeholder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995488"/>
            <a:ext cx="2382837"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3"/>
          <p:cNvSpPr txBox="1">
            <a:spLocks/>
          </p:cNvSpPr>
          <p:nvPr/>
        </p:nvSpPr>
        <p:spPr>
          <a:xfrm>
            <a:off x="3059113" y="1916113"/>
            <a:ext cx="5905500" cy="4035425"/>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fontAlgn="base">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fontAlgn="base">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fontAlgn="base">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fontAlgn="base">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defRPr/>
            </a:pPr>
            <a:r>
              <a:rPr lang="en-GB" sz="2000" dirty="0" smtClean="0"/>
              <a:t>Assessment is hosted on CPPE website</a:t>
            </a:r>
          </a:p>
          <a:p>
            <a:pPr marL="0" indent="0">
              <a:spcBef>
                <a:spcPts val="0"/>
              </a:spcBef>
              <a:buFont typeface="Arial" charset="0"/>
              <a:buNone/>
              <a:defRPr/>
            </a:pPr>
            <a:endParaRPr lang="en-GB" sz="2000" dirty="0" smtClean="0"/>
          </a:p>
          <a:p>
            <a:pPr marL="0" indent="0">
              <a:spcBef>
                <a:spcPts val="0"/>
              </a:spcBef>
              <a:buFont typeface="Wingdings" pitchFamily="2" charset="2"/>
              <a:buNone/>
              <a:defRPr/>
            </a:pPr>
            <a:r>
              <a:rPr lang="en-GB" sz="2000" dirty="0" smtClean="0"/>
              <a:t>Aim: to assess your identification of key skills and behaviours and good practice, versus practice that could be improved. </a:t>
            </a:r>
          </a:p>
          <a:p>
            <a:pPr marL="0" indent="0">
              <a:spcBef>
                <a:spcPts val="0"/>
              </a:spcBef>
              <a:buFont typeface="Wingdings" pitchFamily="2" charset="2"/>
              <a:buNone/>
              <a:defRPr/>
            </a:pPr>
            <a:endParaRPr lang="en-GB" sz="2000" dirty="0" smtClean="0"/>
          </a:p>
          <a:p>
            <a:pPr>
              <a:spcBef>
                <a:spcPts val="0"/>
              </a:spcBef>
              <a:defRPr/>
            </a:pPr>
            <a:r>
              <a:rPr lang="en-GB" sz="2000" dirty="0" smtClean="0"/>
              <a:t>Four sections</a:t>
            </a:r>
          </a:p>
          <a:p>
            <a:pPr>
              <a:spcBef>
                <a:spcPts val="0"/>
              </a:spcBef>
              <a:defRPr/>
            </a:pPr>
            <a:endParaRPr lang="en-GB" sz="2000" dirty="0" smtClean="0"/>
          </a:p>
          <a:p>
            <a:pPr>
              <a:spcBef>
                <a:spcPts val="0"/>
              </a:spcBef>
              <a:buFont typeface="Wingdings" pitchFamily="2" charset="2"/>
              <a:buAutoNum type="arabicPeriod"/>
              <a:defRPr/>
            </a:pPr>
            <a:r>
              <a:rPr lang="en-GB" sz="2000" dirty="0" smtClean="0"/>
              <a:t>MCQ questions</a:t>
            </a:r>
          </a:p>
          <a:p>
            <a:pPr>
              <a:spcBef>
                <a:spcPts val="0"/>
              </a:spcBef>
              <a:buFont typeface="Wingdings" pitchFamily="2" charset="2"/>
              <a:buAutoNum type="arabicPeriod"/>
              <a:defRPr/>
            </a:pPr>
            <a:r>
              <a:rPr lang="en-GB" sz="2000" dirty="0" smtClean="0"/>
              <a:t>Identify the key skills demonstrated</a:t>
            </a:r>
          </a:p>
          <a:p>
            <a:pPr>
              <a:spcBef>
                <a:spcPts val="0"/>
              </a:spcBef>
              <a:buFont typeface="Wingdings" pitchFamily="2" charset="2"/>
              <a:buAutoNum type="arabicPeriod"/>
              <a:defRPr/>
            </a:pPr>
            <a:r>
              <a:rPr lang="en-GB" sz="2000" dirty="0" smtClean="0"/>
              <a:t>Rate the practice demonstrated</a:t>
            </a:r>
          </a:p>
          <a:p>
            <a:pPr>
              <a:spcBef>
                <a:spcPts val="0"/>
              </a:spcBef>
              <a:buFont typeface="Wingdings" pitchFamily="2" charset="2"/>
              <a:buAutoNum type="arabicPeriod"/>
              <a:defRPr/>
            </a:pPr>
            <a:r>
              <a:rPr lang="en-GB" sz="2000" dirty="0" smtClean="0"/>
              <a:t>Identify the key skills demonstrated and rate those present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1"/>
          <p:cNvSpPr>
            <a:spLocks noGrp="1"/>
          </p:cNvSpPr>
          <p:nvPr>
            <p:ph type="sldNum" sz="quarter" idx="10"/>
          </p:nvPr>
        </p:nvSpPr>
        <p:spPr/>
        <p:txBody>
          <a:bodyPr/>
          <a:lstStyle/>
          <a:p>
            <a:pPr>
              <a:defRPr/>
            </a:pPr>
            <a:fld id="{336D2C3A-E477-45EC-9CA7-D3116F3A044F}" type="slidenum">
              <a:rPr lang="en-US" altLang="en-US" smtClean="0">
                <a:latin typeface="Times New Roman" pitchFamily="18" charset="0"/>
                <a:ea typeface="ＭＳ Ｐゴシック" pitchFamily="34" charset="-128"/>
              </a:rPr>
              <a:pPr>
                <a:defRPr/>
              </a:pPr>
              <a:t>27</a:t>
            </a:fld>
            <a:endParaRPr lang="en-US" altLang="en-US" dirty="0" smtClean="0">
              <a:latin typeface="Times New Roman" pitchFamily="18" charset="0"/>
              <a:ea typeface="ＭＳ Ｐゴシック" pitchFamily="34" charset="-128"/>
            </a:endParaRPr>
          </a:p>
        </p:txBody>
      </p:sp>
      <p:pic>
        <p:nvPicPr>
          <p:cNvPr id="3891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GB" altLang="en-US" smtClean="0">
                <a:latin typeface="Arial" charset="0"/>
                <a:cs typeface="Arial" charset="0"/>
              </a:rPr>
              <a:t>6. How do I continue to develop my performance?</a:t>
            </a:r>
          </a:p>
        </p:txBody>
      </p:sp>
      <p:sp>
        <p:nvSpPr>
          <p:cNvPr id="4" name="Slide Number Placeholder 3"/>
          <p:cNvSpPr>
            <a:spLocks noGrp="1"/>
          </p:cNvSpPr>
          <p:nvPr>
            <p:ph type="sldNum" sz="quarter" idx="10"/>
          </p:nvPr>
        </p:nvSpPr>
        <p:spPr/>
        <p:txBody>
          <a:bodyPr/>
          <a:lstStyle/>
          <a:p>
            <a:pPr>
              <a:defRPr/>
            </a:pPr>
            <a:fld id="{ECA35F27-7A74-4848-9EBA-FAAFA0B02FE8}" type="slidenum">
              <a:rPr lang="en-GB" smtClean="0"/>
              <a:pPr>
                <a:defRPr/>
              </a:pPr>
              <a:t>28</a:t>
            </a:fld>
            <a:endParaRPr lang="en-GB" dirty="0"/>
          </a:p>
        </p:txBody>
      </p:sp>
      <p:pic>
        <p:nvPicPr>
          <p:cNvPr id="39940" name="ClipArt Placeholder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276475"/>
            <a:ext cx="252095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Text Placeholder 3"/>
          <p:cNvSpPr txBox="1">
            <a:spLocks/>
          </p:cNvSpPr>
          <p:nvPr/>
        </p:nvSpPr>
        <p:spPr bwMode="auto">
          <a:xfrm>
            <a:off x="3851275" y="2270724"/>
            <a:ext cx="4824413" cy="325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pPr>
            <a:r>
              <a:rPr lang="en-GB" altLang="en-US" sz="2000" dirty="0"/>
              <a:t>You can always improve!</a:t>
            </a:r>
          </a:p>
          <a:p>
            <a:pPr eaLnBrk="1" hangingPunct="1">
              <a:spcBef>
                <a:spcPct val="0"/>
              </a:spcBef>
            </a:pPr>
            <a:endParaRPr lang="en-GB" altLang="en-US" sz="2000" dirty="0"/>
          </a:p>
          <a:p>
            <a:pPr eaLnBrk="1" hangingPunct="1">
              <a:spcBef>
                <a:spcPct val="0"/>
              </a:spcBef>
            </a:pPr>
            <a:r>
              <a:rPr lang="en-GB" altLang="en-US" sz="2000" dirty="0"/>
              <a:t>Bad habits soon creep into practice without taking time to reflect</a:t>
            </a:r>
          </a:p>
          <a:p>
            <a:pPr eaLnBrk="1" hangingPunct="1">
              <a:spcBef>
                <a:spcPct val="0"/>
              </a:spcBef>
            </a:pPr>
            <a:endParaRPr lang="en-GB" altLang="en-US" sz="2000" dirty="0"/>
          </a:p>
          <a:p>
            <a:pPr eaLnBrk="1" hangingPunct="1">
              <a:spcBef>
                <a:spcPct val="0"/>
              </a:spcBef>
            </a:pPr>
            <a:r>
              <a:rPr lang="en-GB" altLang="en-US" sz="2000" dirty="0"/>
              <a:t>Every consultation and every patient/customer is different</a:t>
            </a:r>
          </a:p>
          <a:p>
            <a:pPr eaLnBrk="1" hangingPunct="1">
              <a:spcBef>
                <a:spcPct val="0"/>
              </a:spcBef>
            </a:pPr>
            <a:endParaRPr lang="en-GB" altLang="en-US" sz="2000" dirty="0"/>
          </a:p>
          <a:p>
            <a:pPr eaLnBrk="1" hangingPunct="1">
              <a:spcBef>
                <a:spcPct val="0"/>
              </a:spcBef>
            </a:pPr>
            <a:r>
              <a:rPr lang="en-GB" altLang="en-US" sz="2000" dirty="0"/>
              <a:t>How can you adapt your skills?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GB" altLang="en-US" smtClean="0">
                <a:latin typeface="Arial" charset="0"/>
                <a:cs typeface="Arial" charset="0"/>
              </a:rPr>
              <a:t>Learning outcomes</a:t>
            </a:r>
          </a:p>
        </p:txBody>
      </p:sp>
      <p:sp>
        <p:nvSpPr>
          <p:cNvPr id="3" name="Content Placeholder 2"/>
          <p:cNvSpPr>
            <a:spLocks noGrp="1"/>
          </p:cNvSpPr>
          <p:nvPr>
            <p:ph idx="1"/>
          </p:nvPr>
        </p:nvSpPr>
        <p:spPr>
          <a:xfrm>
            <a:off x="107504" y="2132857"/>
            <a:ext cx="8208912" cy="3888432"/>
          </a:xfrm>
        </p:spPr>
        <p:txBody>
          <a:bodyPr/>
          <a:lstStyle/>
          <a:p>
            <a:pPr marL="342900" indent="-342900" eaLnBrk="1" hangingPunct="1">
              <a:spcBef>
                <a:spcPts val="0"/>
              </a:spcBef>
              <a:buFont typeface="Arial" panose="020B0604020202020204" pitchFamily="34" charset="0"/>
              <a:buChar char="•"/>
              <a:defRPr/>
            </a:pPr>
            <a:r>
              <a:rPr lang="en-GB" sz="2000" dirty="0" smtClean="0"/>
              <a:t>Recognise </a:t>
            </a:r>
            <a:r>
              <a:rPr lang="en-GB" sz="2000" dirty="0"/>
              <a:t>your professional responsibility to reflect on and develop your consultation skills, by working towards the new practice standards </a:t>
            </a:r>
          </a:p>
          <a:p>
            <a:pPr marL="342900" indent="-342900" eaLnBrk="1" hangingPunct="1">
              <a:spcBef>
                <a:spcPts val="0"/>
              </a:spcBef>
              <a:buFont typeface="Arial" panose="020B0604020202020204" pitchFamily="34" charset="0"/>
              <a:buChar char="•"/>
              <a:defRPr/>
            </a:pPr>
            <a:r>
              <a:rPr lang="en-GB" sz="2000" dirty="0"/>
              <a:t>Explain the concept of patient-centred care and identify methods of integrating this into your practice</a:t>
            </a:r>
          </a:p>
          <a:p>
            <a:pPr marL="342900" indent="-342900" eaLnBrk="1" hangingPunct="1">
              <a:spcBef>
                <a:spcPts val="0"/>
              </a:spcBef>
              <a:buFont typeface="Arial" panose="020B0604020202020204" pitchFamily="34" charset="0"/>
              <a:buChar char="•"/>
              <a:defRPr/>
            </a:pPr>
            <a:r>
              <a:rPr lang="en-GB" sz="2000" dirty="0"/>
              <a:t>Apply a reflective tool to assess your ability to consult effectively with patients and identify key areas on which to build your expertise</a:t>
            </a:r>
          </a:p>
          <a:p>
            <a:pPr marL="342900" indent="-342900" eaLnBrk="1" hangingPunct="1">
              <a:spcBef>
                <a:spcPts val="0"/>
              </a:spcBef>
              <a:buFont typeface="Arial" panose="020B0604020202020204" pitchFamily="34" charset="0"/>
              <a:buChar char="•"/>
              <a:defRPr/>
            </a:pPr>
            <a:r>
              <a:rPr lang="en-GB" sz="2000" dirty="0"/>
              <a:t>Access tools  and resources from the </a:t>
            </a:r>
            <a:r>
              <a:rPr lang="en-GB" sz="2000" i="1" dirty="0"/>
              <a:t>Consultation skills for pharmacy practice </a:t>
            </a:r>
            <a:r>
              <a:rPr lang="en-GB" sz="2000" dirty="0" smtClean="0"/>
              <a:t>programme </a:t>
            </a:r>
            <a:r>
              <a:rPr lang="en-GB" sz="2000" dirty="0"/>
              <a:t>to support you in moving your practice forward</a:t>
            </a:r>
          </a:p>
          <a:p>
            <a:pPr marL="342900" indent="-342900" eaLnBrk="1" hangingPunct="1">
              <a:spcBef>
                <a:spcPts val="0"/>
              </a:spcBef>
              <a:buFont typeface="Arial" panose="020B0604020202020204" pitchFamily="34" charset="0"/>
              <a:buChar char="•"/>
              <a:defRPr/>
            </a:pPr>
            <a:r>
              <a:rPr lang="en-GB" sz="2000" dirty="0"/>
              <a:t>Take your current skills on a ‘test drive’ by taking part in role play scenarios with pharmacy colleagues in a safe environment</a:t>
            </a:r>
          </a:p>
          <a:p>
            <a:pPr marL="342900" indent="-342900" eaLnBrk="1" hangingPunct="1">
              <a:spcBef>
                <a:spcPts val="0"/>
              </a:spcBef>
              <a:buFont typeface="Arial" panose="020B0604020202020204" pitchFamily="34" charset="0"/>
              <a:buChar char="•"/>
              <a:defRPr/>
            </a:pPr>
            <a:endParaRPr lang="en-GB" sz="2000" dirty="0"/>
          </a:p>
        </p:txBody>
      </p:sp>
      <p:sp>
        <p:nvSpPr>
          <p:cNvPr id="4" name="Slide Number Placeholder 3"/>
          <p:cNvSpPr>
            <a:spLocks noGrp="1"/>
          </p:cNvSpPr>
          <p:nvPr>
            <p:ph type="sldNum" sz="quarter" idx="10"/>
          </p:nvPr>
        </p:nvSpPr>
        <p:spPr/>
        <p:txBody>
          <a:bodyPr/>
          <a:lstStyle/>
          <a:p>
            <a:pPr>
              <a:defRPr/>
            </a:pPr>
            <a:fld id="{266CEEC4-D6E0-40FE-9356-02BD2A7BB6D8}" type="slidenum">
              <a:rPr lang="en-GB" smtClean="0"/>
              <a:pPr>
                <a:defRPr/>
              </a:pPr>
              <a:t>2</a:t>
            </a:fld>
            <a:endParaRPr lang="en-GB"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GB" altLang="en-US" smtClean="0">
                <a:latin typeface="Arial" charset="0"/>
                <a:cs typeface="Arial" charset="0"/>
              </a:rPr>
              <a:t>Activity 3- patient questionnaires</a:t>
            </a:r>
          </a:p>
        </p:txBody>
      </p:sp>
      <p:sp>
        <p:nvSpPr>
          <p:cNvPr id="3" name="Content Placeholder 2"/>
          <p:cNvSpPr>
            <a:spLocks noGrp="1"/>
          </p:cNvSpPr>
          <p:nvPr>
            <p:ph idx="1"/>
          </p:nvPr>
        </p:nvSpPr>
        <p:spPr>
          <a:xfrm>
            <a:off x="395288" y="2060575"/>
            <a:ext cx="8353425" cy="3600450"/>
          </a:xfrm>
        </p:spPr>
        <p:txBody>
          <a:bodyPr/>
          <a:lstStyle/>
          <a:p>
            <a:pPr eaLnBrk="1" hangingPunct="1">
              <a:spcBef>
                <a:spcPts val="0"/>
              </a:spcBef>
              <a:defRPr/>
            </a:pPr>
            <a:r>
              <a:rPr lang="en-GB" sz="2000" dirty="0"/>
              <a:t>In your groups have a quick discussion about your experiences of using the patient questionnaire </a:t>
            </a:r>
            <a:r>
              <a:rPr lang="en-GB" sz="2000" dirty="0" smtClean="0"/>
              <a:t>tools</a:t>
            </a:r>
          </a:p>
          <a:p>
            <a:pPr eaLnBrk="1" hangingPunct="1">
              <a:spcBef>
                <a:spcPts val="0"/>
              </a:spcBef>
              <a:defRPr/>
            </a:pPr>
            <a:endParaRPr lang="en-GB" sz="2000" dirty="0"/>
          </a:p>
          <a:p>
            <a:pPr marL="342900" indent="-342900" eaLnBrk="1" hangingPunct="1">
              <a:spcBef>
                <a:spcPts val="0"/>
              </a:spcBef>
              <a:buFont typeface="Arial" panose="020B0604020202020204" pitchFamily="34" charset="0"/>
              <a:buChar char="•"/>
              <a:defRPr/>
            </a:pPr>
            <a:r>
              <a:rPr lang="en-GB" sz="2000" dirty="0"/>
              <a:t>Was patient feedback useful? </a:t>
            </a:r>
            <a:endParaRPr lang="en-GB" sz="2000" dirty="0" smtClean="0"/>
          </a:p>
          <a:p>
            <a:pPr marL="342900" indent="-342900" eaLnBrk="1" hangingPunct="1">
              <a:spcBef>
                <a:spcPts val="0"/>
              </a:spcBef>
              <a:buFont typeface="Arial" panose="020B0604020202020204" pitchFamily="34" charset="0"/>
              <a:buChar char="•"/>
              <a:defRPr/>
            </a:pPr>
            <a:endParaRPr lang="en-GB" sz="2000" dirty="0"/>
          </a:p>
          <a:p>
            <a:pPr marL="342900" indent="-342900" eaLnBrk="1" hangingPunct="1">
              <a:spcBef>
                <a:spcPts val="0"/>
              </a:spcBef>
              <a:buFont typeface="Arial" panose="020B0604020202020204" pitchFamily="34" charset="0"/>
              <a:buChar char="•"/>
              <a:defRPr/>
            </a:pPr>
            <a:r>
              <a:rPr lang="en-GB" sz="2000" dirty="0"/>
              <a:t>Did you learn anything new about yourself using this method of feedback</a:t>
            </a:r>
            <a:r>
              <a:rPr lang="en-GB" sz="2000" dirty="0" smtClean="0"/>
              <a:t>?</a:t>
            </a:r>
          </a:p>
          <a:p>
            <a:pPr marL="342900" indent="-342900" eaLnBrk="1" hangingPunct="1">
              <a:spcBef>
                <a:spcPts val="0"/>
              </a:spcBef>
              <a:buFont typeface="Arial" panose="020B0604020202020204" pitchFamily="34" charset="0"/>
              <a:buChar char="•"/>
              <a:defRPr/>
            </a:pPr>
            <a:endParaRPr lang="en-GB" sz="2000" dirty="0"/>
          </a:p>
          <a:p>
            <a:pPr marL="342900" indent="-342900" eaLnBrk="1" hangingPunct="1">
              <a:spcBef>
                <a:spcPts val="0"/>
              </a:spcBef>
              <a:buFont typeface="Arial" panose="020B0604020202020204" pitchFamily="34" charset="0"/>
              <a:buChar char="•"/>
              <a:defRPr/>
            </a:pPr>
            <a:r>
              <a:rPr lang="en-GB" sz="2000" dirty="0"/>
              <a:t>How will this shape your future practice</a:t>
            </a:r>
            <a:r>
              <a:rPr lang="en-GB" sz="2000" dirty="0" smtClean="0"/>
              <a:t>?</a:t>
            </a:r>
          </a:p>
          <a:p>
            <a:pPr marL="342900" indent="-342900" eaLnBrk="1" hangingPunct="1">
              <a:spcBef>
                <a:spcPts val="0"/>
              </a:spcBef>
              <a:buFont typeface="Arial" panose="020B0604020202020204" pitchFamily="34" charset="0"/>
              <a:buChar char="•"/>
              <a:defRPr/>
            </a:pPr>
            <a:endParaRPr lang="en-GB" sz="2000" dirty="0"/>
          </a:p>
          <a:p>
            <a:pPr marL="342900" indent="-342900" eaLnBrk="1" hangingPunct="1">
              <a:spcBef>
                <a:spcPts val="0"/>
              </a:spcBef>
              <a:buFont typeface="Arial" panose="020B0604020202020204" pitchFamily="34" charset="0"/>
              <a:buChar char="•"/>
              <a:defRPr/>
            </a:pPr>
            <a:r>
              <a:rPr lang="en-GB" sz="2000" dirty="0"/>
              <a:t>How will you integrate these tools into your practice</a:t>
            </a:r>
            <a:r>
              <a:rPr lang="en-GB" sz="2000" dirty="0" smtClean="0"/>
              <a:t>?</a:t>
            </a:r>
            <a:endParaRPr lang="en-GB" sz="2000" dirty="0"/>
          </a:p>
        </p:txBody>
      </p:sp>
      <p:sp>
        <p:nvSpPr>
          <p:cNvPr id="4" name="Slide Number Placeholder 3"/>
          <p:cNvSpPr>
            <a:spLocks noGrp="1"/>
          </p:cNvSpPr>
          <p:nvPr>
            <p:ph type="sldNum" sz="quarter" idx="10"/>
          </p:nvPr>
        </p:nvSpPr>
        <p:spPr/>
        <p:txBody>
          <a:bodyPr/>
          <a:lstStyle/>
          <a:p>
            <a:pPr>
              <a:defRPr/>
            </a:pPr>
            <a:fld id="{17F9B84D-1A19-4AC6-A171-5C0499408A3A}" type="slidenum">
              <a:rPr lang="en-GB" smtClean="0"/>
              <a:pPr>
                <a:defRPr/>
              </a:pPr>
              <a:t>29</a:t>
            </a:fld>
            <a:endParaRPr lang="en-GB"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altLang="en-US" smtClean="0">
                <a:latin typeface="Arial" charset="0"/>
                <a:cs typeface="Arial" charset="0"/>
              </a:rPr>
              <a:t>Next steps: Be brave …step outside the box!</a:t>
            </a:r>
            <a:endParaRPr lang="en-GB" altLang="en-US" smtClean="0">
              <a:latin typeface="Arial" charset="0"/>
              <a:cs typeface="Arial" charset="0"/>
            </a:endParaRPr>
          </a:p>
        </p:txBody>
      </p:sp>
      <p:sp>
        <p:nvSpPr>
          <p:cNvPr id="41987" name="Content Placeholder 2"/>
          <p:cNvSpPr>
            <a:spLocks noGrp="1"/>
          </p:cNvSpPr>
          <p:nvPr>
            <p:ph idx="1"/>
          </p:nvPr>
        </p:nvSpPr>
        <p:spPr>
          <a:xfrm>
            <a:off x="395288" y="2060575"/>
            <a:ext cx="8353425" cy="3816350"/>
          </a:xfrm>
        </p:spPr>
        <p:txBody>
          <a:bodyPr/>
          <a:lstStyle/>
          <a:p>
            <a:pPr marL="342900" indent="-342900" eaLnBrk="1" hangingPunct="1">
              <a:spcBef>
                <a:spcPct val="0"/>
              </a:spcBef>
              <a:buFont typeface="Arial" charset="0"/>
              <a:buChar char="•"/>
            </a:pPr>
            <a:r>
              <a:rPr lang="en-GB" altLang="en-US" sz="2000" smtClean="0">
                <a:latin typeface="Arial" charset="0"/>
                <a:cs typeface="Arial" charset="0"/>
              </a:rPr>
              <a:t>Peer review</a:t>
            </a:r>
          </a:p>
          <a:p>
            <a:pPr marL="342900" indent="-342900" eaLnBrk="1" hangingPunct="1">
              <a:spcBef>
                <a:spcPct val="0"/>
              </a:spcBef>
              <a:buFont typeface="Arial" charset="0"/>
              <a:buChar char="•"/>
            </a:pPr>
            <a:endParaRPr lang="en-GB" altLang="en-US" sz="2000" smtClean="0">
              <a:latin typeface="Arial" charset="0"/>
              <a:cs typeface="Arial" charset="0"/>
            </a:endParaRPr>
          </a:p>
          <a:p>
            <a:pPr marL="342900" indent="-342900" eaLnBrk="1" hangingPunct="1">
              <a:spcBef>
                <a:spcPct val="0"/>
              </a:spcBef>
              <a:buFont typeface="Arial" charset="0"/>
              <a:buChar char="•"/>
            </a:pPr>
            <a:r>
              <a:rPr lang="en-GB" altLang="en-US" sz="2000" smtClean="0">
                <a:latin typeface="Arial" charset="0"/>
                <a:cs typeface="Arial" charset="0"/>
              </a:rPr>
              <a:t>Patient feedback</a:t>
            </a:r>
          </a:p>
          <a:p>
            <a:pPr marL="342900" indent="-342900" eaLnBrk="1" hangingPunct="1">
              <a:spcBef>
                <a:spcPct val="0"/>
              </a:spcBef>
              <a:buFont typeface="Arial" charset="0"/>
              <a:buChar char="•"/>
            </a:pPr>
            <a:endParaRPr lang="en-GB" altLang="en-US" sz="2000" smtClean="0">
              <a:latin typeface="Arial" charset="0"/>
              <a:cs typeface="Arial" charset="0"/>
            </a:endParaRPr>
          </a:p>
          <a:p>
            <a:pPr marL="342900" indent="-342900" eaLnBrk="1" hangingPunct="1">
              <a:spcBef>
                <a:spcPct val="0"/>
              </a:spcBef>
              <a:buFont typeface="Arial" charset="0"/>
              <a:buChar char="•"/>
            </a:pPr>
            <a:r>
              <a:rPr lang="en-GB" altLang="en-US" sz="2000" smtClean="0">
                <a:latin typeface="Arial" charset="0"/>
                <a:cs typeface="Arial" charset="0"/>
              </a:rPr>
              <a:t>Observation of colleagues and other healthcare professionals in practice</a:t>
            </a:r>
          </a:p>
          <a:p>
            <a:pPr marL="342900" indent="-342900" eaLnBrk="1" hangingPunct="1">
              <a:spcBef>
                <a:spcPct val="0"/>
              </a:spcBef>
              <a:buFont typeface="Arial" charset="0"/>
              <a:buChar char="•"/>
            </a:pPr>
            <a:endParaRPr lang="en-GB" altLang="en-US" sz="2000" smtClean="0">
              <a:latin typeface="Arial" charset="0"/>
              <a:cs typeface="Arial" charset="0"/>
            </a:endParaRPr>
          </a:p>
          <a:p>
            <a:pPr marL="342900" indent="-342900" eaLnBrk="1" hangingPunct="1">
              <a:spcBef>
                <a:spcPct val="0"/>
              </a:spcBef>
              <a:buFont typeface="Arial" charset="0"/>
              <a:buChar char="•"/>
            </a:pPr>
            <a:r>
              <a:rPr lang="en-GB" altLang="en-US" sz="2000" smtClean="0">
                <a:latin typeface="Arial" charset="0"/>
                <a:cs typeface="Arial" charset="0"/>
              </a:rPr>
              <a:t>Revisit the medication-related consultation framework (MRCF)</a:t>
            </a:r>
          </a:p>
          <a:p>
            <a:pPr marL="342900" indent="-342900" eaLnBrk="1" hangingPunct="1">
              <a:spcBef>
                <a:spcPct val="0"/>
              </a:spcBef>
              <a:buFont typeface="Arial" charset="0"/>
              <a:buChar char="•"/>
            </a:pPr>
            <a:endParaRPr lang="en-GB" altLang="en-US" sz="2000" smtClean="0">
              <a:latin typeface="Arial" charset="0"/>
              <a:cs typeface="Arial" charset="0"/>
            </a:endParaRPr>
          </a:p>
          <a:p>
            <a:pPr marL="342900" indent="-342900" eaLnBrk="1" hangingPunct="1">
              <a:spcBef>
                <a:spcPct val="0"/>
              </a:spcBef>
              <a:buFont typeface="Arial" charset="0"/>
              <a:buChar char="•"/>
            </a:pPr>
            <a:r>
              <a:rPr lang="en-GB" altLang="en-US" sz="2000" smtClean="0">
                <a:latin typeface="Arial" charset="0"/>
                <a:cs typeface="Arial" charset="0"/>
              </a:rPr>
              <a:t>Attend a one day face-face session to build up your practice</a:t>
            </a:r>
          </a:p>
          <a:p>
            <a:pPr marL="342900" indent="-342900" eaLnBrk="1" hangingPunct="1">
              <a:spcBef>
                <a:spcPct val="0"/>
              </a:spcBef>
              <a:buFont typeface="Arial" charset="0"/>
              <a:buChar char="•"/>
            </a:pPr>
            <a:endParaRPr lang="en-GB" altLang="en-US" sz="2000" smtClean="0">
              <a:latin typeface="Arial" charset="0"/>
              <a:cs typeface="Arial" charset="0"/>
            </a:endParaRPr>
          </a:p>
          <a:p>
            <a:pPr marL="342900" indent="-342900" eaLnBrk="1" hangingPunct="1">
              <a:spcBef>
                <a:spcPct val="0"/>
              </a:spcBef>
              <a:buFont typeface="Arial" charset="0"/>
              <a:buChar char="•"/>
            </a:pPr>
            <a:r>
              <a:rPr lang="en-GB" altLang="en-US" sz="2000" smtClean="0">
                <a:latin typeface="Arial" charset="0"/>
                <a:cs typeface="Arial" charset="0"/>
              </a:rPr>
              <a:t>Visit the website </a:t>
            </a:r>
            <a:r>
              <a:rPr lang="en-GB" altLang="en-US" sz="2000" smtClean="0">
                <a:latin typeface="Arial" charset="0"/>
                <a:cs typeface="Arial" charset="0"/>
                <a:hlinkClick r:id="rId3"/>
              </a:rPr>
              <a:t>www.consultationskillsforpharmacy.com</a:t>
            </a:r>
            <a:endParaRPr lang="en-GB" altLang="en-US" sz="2000" smtClean="0">
              <a:latin typeface="Arial" charset="0"/>
              <a:cs typeface="Arial" charset="0"/>
            </a:endParaRPr>
          </a:p>
        </p:txBody>
      </p:sp>
      <p:sp>
        <p:nvSpPr>
          <p:cNvPr id="4" name="Slide Number Placeholder 3"/>
          <p:cNvSpPr>
            <a:spLocks noGrp="1"/>
          </p:cNvSpPr>
          <p:nvPr>
            <p:ph type="sldNum" sz="quarter" idx="10"/>
          </p:nvPr>
        </p:nvSpPr>
        <p:spPr/>
        <p:txBody>
          <a:bodyPr/>
          <a:lstStyle/>
          <a:p>
            <a:pPr>
              <a:defRPr/>
            </a:pPr>
            <a:fld id="{F03102D0-28A8-4430-9619-C331A3E42CB0}" type="slidenum">
              <a:rPr lang="en-GB" smtClean="0"/>
              <a:pPr>
                <a:defRPr/>
              </a:pPr>
              <a:t>30</a:t>
            </a:fld>
            <a:endParaRPr lang="en-GB"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GB" altLang="en-US" smtClean="0">
                <a:latin typeface="Arial" charset="0"/>
                <a:cs typeface="Arial" charset="0"/>
              </a:rPr>
              <a:t>Take home messages</a:t>
            </a:r>
          </a:p>
        </p:txBody>
      </p:sp>
      <p:sp>
        <p:nvSpPr>
          <p:cNvPr id="43011" name="Content Placeholder 2"/>
          <p:cNvSpPr>
            <a:spLocks noGrp="1"/>
          </p:cNvSpPr>
          <p:nvPr>
            <p:ph idx="1"/>
          </p:nvPr>
        </p:nvSpPr>
        <p:spPr>
          <a:xfrm>
            <a:off x="467544" y="2276872"/>
            <a:ext cx="8353425" cy="3672408"/>
          </a:xfrm>
        </p:spPr>
        <p:txBody>
          <a:bodyPr/>
          <a:lstStyle/>
          <a:p>
            <a:pPr marL="342900" indent="-342900" eaLnBrk="1" hangingPunct="1">
              <a:spcBef>
                <a:spcPct val="0"/>
              </a:spcBef>
              <a:buFont typeface="Arial" charset="0"/>
              <a:buChar char="•"/>
            </a:pPr>
            <a:r>
              <a:rPr lang="en-GB" altLang="en-US" sz="2000" dirty="0" smtClean="0">
                <a:latin typeface="Arial" charset="0"/>
                <a:cs typeface="Arial" charset="0"/>
              </a:rPr>
              <a:t>Commit to making a change to your practice</a:t>
            </a:r>
          </a:p>
          <a:p>
            <a:pPr marL="342900" indent="-342900" eaLnBrk="1" hangingPunct="1">
              <a:spcBef>
                <a:spcPct val="0"/>
              </a:spcBef>
              <a:buFont typeface="Arial" charset="0"/>
              <a:buChar char="•"/>
            </a:pPr>
            <a:endParaRPr lang="en-GB" altLang="en-US" sz="2000" dirty="0" smtClean="0">
              <a:latin typeface="Arial" charset="0"/>
              <a:cs typeface="Arial" charset="0"/>
            </a:endParaRPr>
          </a:p>
          <a:p>
            <a:pPr marL="342900" indent="-342900" eaLnBrk="1" hangingPunct="1">
              <a:spcBef>
                <a:spcPct val="0"/>
              </a:spcBef>
              <a:buFont typeface="Arial" charset="0"/>
              <a:buChar char="•"/>
            </a:pPr>
            <a:r>
              <a:rPr lang="en-GB" altLang="en-US" sz="2000" dirty="0" smtClean="0">
                <a:latin typeface="Arial" charset="0"/>
                <a:cs typeface="Arial" charset="0"/>
              </a:rPr>
              <a:t>You can keep learning, you can get better</a:t>
            </a:r>
          </a:p>
          <a:p>
            <a:pPr marL="342900" indent="-342900" eaLnBrk="1" hangingPunct="1">
              <a:spcBef>
                <a:spcPct val="0"/>
              </a:spcBef>
              <a:buFont typeface="Arial" charset="0"/>
              <a:buChar char="•"/>
            </a:pPr>
            <a:endParaRPr lang="en-GB" altLang="en-US" sz="2000" dirty="0" smtClean="0">
              <a:latin typeface="Arial" charset="0"/>
              <a:cs typeface="Arial" charset="0"/>
            </a:endParaRPr>
          </a:p>
          <a:p>
            <a:pPr marL="342900" indent="-342900" eaLnBrk="1" hangingPunct="1">
              <a:spcBef>
                <a:spcPct val="0"/>
              </a:spcBef>
              <a:buFont typeface="Arial" charset="0"/>
              <a:buChar char="•"/>
            </a:pPr>
            <a:r>
              <a:rPr lang="en-GB" altLang="en-US" sz="2000" dirty="0" smtClean="0">
                <a:latin typeface="Arial" charset="0"/>
                <a:cs typeface="Arial" charset="0"/>
              </a:rPr>
              <a:t>There is no such thing as the perfect consultation, but you can demonstrate good practice</a:t>
            </a:r>
          </a:p>
          <a:p>
            <a:pPr marL="342900" indent="-342900" eaLnBrk="1" hangingPunct="1">
              <a:spcBef>
                <a:spcPct val="0"/>
              </a:spcBef>
              <a:buFont typeface="Arial" charset="0"/>
              <a:buChar char="•"/>
            </a:pPr>
            <a:endParaRPr lang="en-GB" altLang="en-US" sz="2000" dirty="0" smtClean="0">
              <a:latin typeface="Arial" charset="0"/>
              <a:cs typeface="Arial" charset="0"/>
            </a:endParaRPr>
          </a:p>
          <a:p>
            <a:pPr marL="342900" indent="-342900" eaLnBrk="1" hangingPunct="1">
              <a:spcBef>
                <a:spcPct val="0"/>
              </a:spcBef>
              <a:buFont typeface="Arial" charset="0"/>
              <a:buChar char="•"/>
            </a:pPr>
            <a:r>
              <a:rPr lang="en-GB" altLang="en-US" sz="2000" dirty="0" smtClean="0">
                <a:latin typeface="Arial" charset="0"/>
                <a:cs typeface="Arial" charset="0"/>
              </a:rPr>
              <a:t>Listen to the patient (and perhaps try to do less ‘telling’?)</a:t>
            </a:r>
            <a:endParaRPr lang="en-GB" altLang="en-US" sz="2000" dirty="0">
              <a:latin typeface="Arial" charset="0"/>
              <a:cs typeface="Arial" charset="0"/>
            </a:endParaRPr>
          </a:p>
          <a:p>
            <a:pPr marL="342900" indent="-342900" eaLnBrk="1" hangingPunct="1">
              <a:spcBef>
                <a:spcPct val="0"/>
              </a:spcBef>
              <a:buFont typeface="Arial" charset="0"/>
              <a:buChar char="•"/>
            </a:pPr>
            <a:endParaRPr lang="en-GB" altLang="en-US" sz="2000" dirty="0" smtClean="0">
              <a:latin typeface="Arial" charset="0"/>
              <a:cs typeface="Arial" charset="0"/>
            </a:endParaRPr>
          </a:p>
          <a:p>
            <a:pPr marL="342900" indent="-342900" eaLnBrk="1" hangingPunct="1">
              <a:spcBef>
                <a:spcPct val="0"/>
              </a:spcBef>
              <a:buFont typeface="Arial" charset="0"/>
              <a:buChar char="•"/>
            </a:pPr>
            <a:r>
              <a:rPr lang="en-GB" altLang="en-US" sz="2000" dirty="0" smtClean="0">
                <a:latin typeface="Arial" charset="0"/>
                <a:cs typeface="Arial" charset="0"/>
              </a:rPr>
              <a:t>Take a holistic view of the patient thinking about all the other issues which may influence their personal decisions around health and medicines</a:t>
            </a:r>
          </a:p>
        </p:txBody>
      </p:sp>
      <p:sp>
        <p:nvSpPr>
          <p:cNvPr id="4" name="Slide Number Placeholder 3"/>
          <p:cNvSpPr>
            <a:spLocks noGrp="1"/>
          </p:cNvSpPr>
          <p:nvPr>
            <p:ph type="sldNum" sz="quarter" idx="10"/>
          </p:nvPr>
        </p:nvSpPr>
        <p:spPr/>
        <p:txBody>
          <a:bodyPr/>
          <a:lstStyle/>
          <a:p>
            <a:pPr>
              <a:defRPr/>
            </a:pPr>
            <a:fld id="{9602D010-832A-407D-9276-AD35EFE85F39}" type="slidenum">
              <a:rPr lang="en-GB" smtClean="0"/>
              <a:pPr>
                <a:defRPr/>
              </a:pPr>
              <a:t>31</a:t>
            </a:fld>
            <a:endParaRPr lang="en-GB"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GB" altLang="en-US" smtClean="0">
                <a:latin typeface="Arial" charset="0"/>
                <a:cs typeface="Arial" charset="0"/>
              </a:rPr>
              <a:t>Close</a:t>
            </a:r>
          </a:p>
        </p:txBody>
      </p:sp>
      <p:sp>
        <p:nvSpPr>
          <p:cNvPr id="44035" name="Content Placeholder 2"/>
          <p:cNvSpPr>
            <a:spLocks noGrp="1"/>
          </p:cNvSpPr>
          <p:nvPr>
            <p:ph idx="1"/>
          </p:nvPr>
        </p:nvSpPr>
        <p:spPr>
          <a:xfrm>
            <a:off x="395288" y="2060575"/>
            <a:ext cx="8353425" cy="3600450"/>
          </a:xfrm>
        </p:spPr>
        <p:txBody>
          <a:bodyPr/>
          <a:lstStyle/>
          <a:p>
            <a:pPr eaLnBrk="1" hangingPunct="1"/>
            <a:r>
              <a:rPr lang="en-GB" altLang="en-US" smtClean="0">
                <a:latin typeface="Arial" charset="0"/>
                <a:cs typeface="Arial" charset="0"/>
              </a:rPr>
              <a:t>Don’t forget your next CPPE events </a:t>
            </a:r>
          </a:p>
          <a:p>
            <a:pPr eaLnBrk="1" hangingPunct="1"/>
            <a:r>
              <a:rPr lang="en-GB" altLang="en-US" b="1" smtClean="0">
                <a:solidFill>
                  <a:srgbClr val="FFC000"/>
                </a:solidFill>
                <a:latin typeface="Arial" charset="0"/>
                <a:cs typeface="Arial" charset="0"/>
              </a:rPr>
              <a:t>To be completed by facilitator…………………………………..</a:t>
            </a:r>
          </a:p>
          <a:p>
            <a:pPr eaLnBrk="1" hangingPunct="1"/>
            <a:endParaRPr lang="en-GB" altLang="en-US" b="1" smtClean="0">
              <a:solidFill>
                <a:srgbClr val="FFC000"/>
              </a:solidFill>
              <a:latin typeface="Arial" charset="0"/>
              <a:cs typeface="Arial" charset="0"/>
            </a:endParaRPr>
          </a:p>
          <a:p>
            <a:pPr eaLnBrk="1" hangingPunct="1"/>
            <a:endParaRPr lang="en-GB" altLang="en-US" b="1" smtClean="0">
              <a:solidFill>
                <a:srgbClr val="FFC000"/>
              </a:solidFill>
              <a:latin typeface="Arial" charset="0"/>
              <a:cs typeface="Arial" charset="0"/>
            </a:endParaRPr>
          </a:p>
          <a:p>
            <a:pPr eaLnBrk="1" hangingPunct="1"/>
            <a:endParaRPr lang="en-GB" altLang="en-US" b="1" smtClean="0">
              <a:solidFill>
                <a:srgbClr val="FFC000"/>
              </a:solidFill>
              <a:latin typeface="Arial" charset="0"/>
              <a:cs typeface="Arial" charset="0"/>
            </a:endParaRPr>
          </a:p>
          <a:p>
            <a:pPr algn="ctr" eaLnBrk="1" hangingPunct="1"/>
            <a:r>
              <a:rPr lang="en-GB" altLang="en-US" smtClean="0">
                <a:latin typeface="Arial" charset="0"/>
                <a:cs typeface="Arial" charset="0"/>
              </a:rPr>
              <a:t>Thank you and safe journey home </a:t>
            </a:r>
          </a:p>
          <a:p>
            <a:pPr eaLnBrk="1" hangingPunct="1"/>
            <a:endParaRPr lang="en-GB" altLang="en-US" b="1" smtClean="0">
              <a:solidFill>
                <a:srgbClr val="FFC000"/>
              </a:solidFill>
              <a:latin typeface="Arial" charset="0"/>
              <a:cs typeface="Arial" charset="0"/>
            </a:endParaRPr>
          </a:p>
          <a:p>
            <a:pPr eaLnBrk="1" hangingPunct="1"/>
            <a:endParaRPr lang="en-GB" altLang="en-US" b="1" smtClean="0">
              <a:solidFill>
                <a:srgbClr val="FFC000"/>
              </a:solidFill>
              <a:latin typeface="Arial" charset="0"/>
              <a:cs typeface="Arial" charset="0"/>
            </a:endParaRPr>
          </a:p>
          <a:p>
            <a:pPr eaLnBrk="1" hangingPunct="1"/>
            <a:endParaRPr lang="en-GB" altLang="en-US" smtClean="0">
              <a:latin typeface="Arial" charset="0"/>
              <a:cs typeface="Arial" charset="0"/>
            </a:endParaRPr>
          </a:p>
        </p:txBody>
      </p:sp>
      <p:sp>
        <p:nvSpPr>
          <p:cNvPr id="4" name="Slide Number Placeholder 3"/>
          <p:cNvSpPr>
            <a:spLocks noGrp="1"/>
          </p:cNvSpPr>
          <p:nvPr>
            <p:ph type="sldNum" sz="quarter" idx="10"/>
          </p:nvPr>
        </p:nvSpPr>
        <p:spPr/>
        <p:txBody>
          <a:bodyPr/>
          <a:lstStyle/>
          <a:p>
            <a:pPr>
              <a:defRPr/>
            </a:pPr>
            <a:fld id="{242DE4CB-5D41-487C-B558-55976BB25BA8}" type="slidenum">
              <a:rPr lang="en-GB" smtClean="0"/>
              <a:pPr>
                <a:defRPr/>
              </a:pPr>
              <a:t>32</a:t>
            </a:fld>
            <a:endParaRPr lang="en-GB"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3"/>
          <p:cNvSpPr>
            <a:spLocks noGrp="1"/>
          </p:cNvSpPr>
          <p:nvPr>
            <p:ph type="title"/>
          </p:nvPr>
        </p:nvSpPr>
        <p:spPr/>
        <p:txBody>
          <a:bodyPr/>
          <a:lstStyle/>
          <a:p>
            <a:pPr eaLnBrk="1" hangingPunct="1"/>
            <a:endParaRPr lang="en-GB" altLang="en-US" smtClean="0">
              <a:latin typeface="Arial" charset="0"/>
              <a:cs typeface="Arial" charset="0"/>
            </a:endParaRPr>
          </a:p>
        </p:txBody>
      </p:sp>
      <p:sp>
        <p:nvSpPr>
          <p:cNvPr id="45059" name="Content Placeholder 4"/>
          <p:cNvSpPr>
            <a:spLocks noGrp="1"/>
          </p:cNvSpPr>
          <p:nvPr>
            <p:ph idx="1"/>
          </p:nvPr>
        </p:nvSpPr>
        <p:spPr>
          <a:xfrm>
            <a:off x="395288" y="2060575"/>
            <a:ext cx="8353425" cy="3600450"/>
          </a:xfrm>
        </p:spPr>
        <p:txBody>
          <a:bodyPr/>
          <a:lstStyle/>
          <a:p>
            <a:pPr eaLnBrk="1" hangingPunct="1"/>
            <a:endParaRPr lang="en-GB" altLang="en-US" smtClean="0">
              <a:latin typeface="Arial" charset="0"/>
              <a:cs typeface="Arial" charset="0"/>
            </a:endParaRPr>
          </a:p>
        </p:txBody>
      </p:sp>
      <p:sp>
        <p:nvSpPr>
          <p:cNvPr id="6" name="Rectangle 5"/>
          <p:cNvSpPr/>
          <p:nvPr/>
        </p:nvSpPr>
        <p:spPr>
          <a:xfrm>
            <a:off x="0" y="0"/>
            <a:ext cx="91535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chemeClr val="bg1"/>
              </a:solidFill>
            </a:endParaRPr>
          </a:p>
        </p:txBody>
      </p:sp>
      <p:sp>
        <p:nvSpPr>
          <p:cNvPr id="7" name="Rectangle 13"/>
          <p:cNvSpPr>
            <a:spLocks noChangeArrowheads="1"/>
          </p:cNvSpPr>
          <p:nvPr/>
        </p:nvSpPr>
        <p:spPr bwMode="auto">
          <a:xfrm>
            <a:off x="9925" y="1673401"/>
            <a:ext cx="9143999" cy="3843831"/>
          </a:xfrm>
          <a:prstGeom prst="rect">
            <a:avLst/>
          </a:prstGeom>
          <a:solidFill>
            <a:srgbClr val="00498F">
              <a:alpha val="10000"/>
            </a:srgbClr>
          </a:solidFill>
          <a:ln w="9525">
            <a:noFill/>
            <a:miter lim="800000"/>
            <a:headEnd/>
            <a:tailEnd/>
          </a:ln>
        </p:spPr>
        <p:txBody>
          <a:bodyPr wrap="none" anchor="ctr"/>
          <a:lstStyle/>
          <a:p>
            <a:pPr algn="ctr" fontAlgn="auto">
              <a:spcAft>
                <a:spcPts val="0"/>
              </a:spcAft>
              <a:defRPr/>
            </a:pPr>
            <a:r>
              <a:rPr lang="en-GB" altLang="en-US" sz="2800" b="1" dirty="0">
                <a:latin typeface="Arial" panose="020B0604020202020204" pitchFamily="34" charset="0"/>
                <a:cs typeface="Arial" panose="020B0604020202020204" pitchFamily="34" charset="0"/>
              </a:rPr>
              <a:t>www.cppe.ac.uk</a:t>
            </a:r>
          </a:p>
          <a:p>
            <a:pPr algn="ctr" fontAlgn="auto">
              <a:spcAft>
                <a:spcPts val="0"/>
              </a:spcAft>
              <a:defRPr/>
            </a:pPr>
            <a:r>
              <a:rPr lang="en-GB" altLang="en-US" sz="2800" b="1" dirty="0">
                <a:latin typeface="Arial" panose="020B0604020202020204" pitchFamily="34" charset="0"/>
                <a:cs typeface="Arial" panose="020B0604020202020204" pitchFamily="34" charset="0"/>
              </a:rPr>
              <a:t>info@cppe.ac.uk</a:t>
            </a:r>
          </a:p>
          <a:p>
            <a:pPr algn="ctr" fontAlgn="auto">
              <a:spcAft>
                <a:spcPts val="0"/>
              </a:spcAft>
              <a:defRPr/>
            </a:pPr>
            <a:r>
              <a:rPr lang="en-GB" altLang="en-US" sz="2800" b="1" dirty="0">
                <a:latin typeface="Arial" panose="020B0604020202020204" pitchFamily="34" charset="0"/>
                <a:cs typeface="Arial" panose="020B0604020202020204" pitchFamily="34" charset="0"/>
              </a:rPr>
              <a:t>0161 778 4000</a:t>
            </a:r>
          </a:p>
          <a:p>
            <a:pPr fontAlgn="auto">
              <a:spcAft>
                <a:spcPts val="0"/>
              </a:spcAft>
              <a:defRPr/>
            </a:pPr>
            <a:endParaRPr lang="en-GB" altLang="en-US" b="1" dirty="0">
              <a:latin typeface="Arial" panose="020B0604020202020204" pitchFamily="34" charset="0"/>
              <a:cs typeface="Arial" panose="020B0604020202020204" pitchFamily="34" charset="0"/>
            </a:endParaRPr>
          </a:p>
          <a:p>
            <a:pPr lvl="4" fontAlgn="auto">
              <a:lnSpc>
                <a:spcPct val="150000"/>
              </a:lnSpc>
              <a:spcBef>
                <a:spcPts val="0"/>
              </a:spcBef>
              <a:spcAft>
                <a:spcPts val="1200"/>
              </a:spcAft>
              <a:defRPr/>
            </a:pPr>
            <a:r>
              <a:rPr lang="en-GB" altLang="en-US" sz="2000" dirty="0">
                <a:latin typeface="Arial" panose="020B0604020202020204" pitchFamily="34" charset="0"/>
                <a:cs typeface="Arial" panose="020B0604020202020204" pitchFamily="34" charset="0"/>
              </a:rPr>
              <a:t>Follow us on Twitter, Facebook, LinkedIn and YouTube:</a:t>
            </a:r>
          </a:p>
          <a:p>
            <a:pPr lvl="5">
              <a:spcAft>
                <a:spcPts val="800"/>
              </a:spcAft>
              <a:defRPr/>
            </a:pPr>
            <a:r>
              <a:rPr lang="en-GB" altLang="en-US" sz="1400" dirty="0">
                <a:latin typeface="Arial" panose="020B0604020202020204" pitchFamily="34" charset="0"/>
                <a:cs typeface="Arial" panose="020B0604020202020204" pitchFamily="34" charset="0"/>
              </a:rPr>
              <a:t>www.twitter.com/cppeengland</a:t>
            </a:r>
          </a:p>
          <a:p>
            <a:pPr lvl="5">
              <a:spcAft>
                <a:spcPts val="800"/>
              </a:spcAft>
              <a:defRPr/>
            </a:pPr>
            <a:r>
              <a:rPr lang="en-GB" altLang="en-US" sz="1400" dirty="0">
                <a:latin typeface="Arial" panose="020B0604020202020204" pitchFamily="34" charset="0"/>
                <a:cs typeface="Arial" panose="020B0604020202020204" pitchFamily="34" charset="0"/>
              </a:rPr>
              <a:t>www.facebook.com/cppeengland </a:t>
            </a:r>
          </a:p>
          <a:p>
            <a:pPr lvl="5">
              <a:spcAft>
                <a:spcPts val="800"/>
              </a:spcAft>
              <a:defRPr/>
            </a:pPr>
            <a:r>
              <a:rPr lang="en-GB" altLang="en-US" sz="1400" dirty="0">
                <a:latin typeface="Arial" panose="020B0604020202020204" pitchFamily="34" charset="0"/>
                <a:cs typeface="Arial" panose="020B0604020202020204" pitchFamily="34" charset="0"/>
              </a:rPr>
              <a:t>www.linkedin.com/company/centre-for-pharmacy-postgraduate-education </a:t>
            </a:r>
          </a:p>
          <a:p>
            <a:pPr lvl="5">
              <a:spcAft>
                <a:spcPts val="800"/>
              </a:spcAft>
              <a:defRPr/>
            </a:pPr>
            <a:r>
              <a:rPr lang="en-GB" altLang="en-US" sz="1400" dirty="0">
                <a:latin typeface="Arial" panose="020B0604020202020204" pitchFamily="34" charset="0"/>
                <a:cs typeface="Arial" panose="020B0604020202020204" pitchFamily="34" charset="0"/>
              </a:rPr>
              <a:t>www.cppe.ac.uk/youtube  </a:t>
            </a:r>
          </a:p>
        </p:txBody>
      </p:sp>
      <p:pic>
        <p:nvPicPr>
          <p:cNvPr id="4506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95438"/>
            <a:ext cx="9144000" cy="7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6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1625" y="5797550"/>
            <a:ext cx="3525838"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6"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06B44D9-B788-47FD-81F2-27F61A10B3EC}" type="slidenum">
              <a:rPr lang="en-GB" altLang="en-US" smtClean="0"/>
              <a:pPr fontAlgn="base">
                <a:spcBef>
                  <a:spcPct val="0"/>
                </a:spcBef>
                <a:spcAft>
                  <a:spcPct val="0"/>
                </a:spcAft>
                <a:defRPr/>
              </a:pPr>
              <a:t>33</a:t>
            </a:fld>
            <a:endParaRPr lang="en-GB" altLang="en-US" smtClean="0"/>
          </a:p>
        </p:txBody>
      </p:sp>
      <p:pic>
        <p:nvPicPr>
          <p:cNvPr id="45065" name="Picture 11" descr="https://www.cppe.ac.uk/images/icon-facebook-5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7875" y="4440238"/>
            <a:ext cx="166688" cy="16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6" name="Picture 12" descr="https://www.cppe.ac.uk/images/icon-twitter-5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50" y="4149725"/>
            <a:ext cx="1666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7" name="Picture 13" descr="https://www.cppe.ac.uk/images/icon-linkedin-5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54225" y="4760913"/>
            <a:ext cx="1651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8" name="Picture 14" descr="https://www.cppe.ac.uk/images/icon-youtube-50.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4225" y="5049838"/>
            <a:ext cx="1666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9" name="Picture 15"/>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35275" y="188913"/>
            <a:ext cx="34925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0" name="Picture 1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50825" y="5876925"/>
            <a:ext cx="1990725"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GB" altLang="en-US" smtClean="0">
                <a:latin typeface="Arial" charset="0"/>
                <a:cs typeface="Arial" charset="0"/>
              </a:rPr>
              <a:t>How do we communicate?</a:t>
            </a:r>
          </a:p>
        </p:txBody>
      </p:sp>
      <p:sp>
        <p:nvSpPr>
          <p:cNvPr id="4" name="Slide Number Placeholder 3"/>
          <p:cNvSpPr>
            <a:spLocks noGrp="1"/>
          </p:cNvSpPr>
          <p:nvPr>
            <p:ph type="sldNum" sz="quarter" idx="10"/>
          </p:nvPr>
        </p:nvSpPr>
        <p:spPr/>
        <p:txBody>
          <a:bodyPr/>
          <a:lstStyle/>
          <a:p>
            <a:pPr>
              <a:defRPr/>
            </a:pPr>
            <a:fld id="{FEE3D19D-D91E-49BE-8254-9CF00D1F20EB}" type="slidenum">
              <a:rPr lang="en-GB" smtClean="0"/>
              <a:pPr>
                <a:defRPr/>
              </a:pPr>
              <a:t>3</a:t>
            </a:fld>
            <a:endParaRPr lang="en-GB" dirty="0"/>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1619266264"/>
              </p:ext>
            </p:extLst>
          </p:nvPr>
        </p:nvGraphicFramePr>
        <p:xfrm>
          <a:off x="395288" y="2060575"/>
          <a:ext cx="8353425" cy="3600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341" name="TextBox 3"/>
          <p:cNvSpPr txBox="1">
            <a:spLocks noChangeArrowheads="1"/>
          </p:cNvSpPr>
          <p:nvPr/>
        </p:nvSpPr>
        <p:spPr bwMode="auto">
          <a:xfrm>
            <a:off x="1379035" y="2460595"/>
            <a:ext cx="11604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FontTx/>
              <a:buNone/>
            </a:pPr>
            <a:r>
              <a:rPr lang="en-GB" altLang="en-US" sz="2800" b="1" dirty="0">
                <a:latin typeface="Calibri" pitchFamily="34" charset="0"/>
              </a:rPr>
              <a:t>7% ?</a:t>
            </a:r>
          </a:p>
        </p:txBody>
      </p:sp>
      <p:sp>
        <p:nvSpPr>
          <p:cNvPr id="14342" name="TextBox 13"/>
          <p:cNvSpPr txBox="1">
            <a:spLocks noChangeArrowheads="1"/>
          </p:cNvSpPr>
          <p:nvPr/>
        </p:nvSpPr>
        <p:spPr bwMode="auto">
          <a:xfrm>
            <a:off x="1115616" y="4276345"/>
            <a:ext cx="12938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FontTx/>
              <a:buNone/>
            </a:pPr>
            <a:r>
              <a:rPr lang="en-GB" altLang="en-US" sz="2800" b="1" dirty="0">
                <a:latin typeface="Calibri" pitchFamily="34" charset="0"/>
              </a:rPr>
              <a:t>38% ? </a:t>
            </a:r>
          </a:p>
        </p:txBody>
      </p:sp>
      <p:sp>
        <p:nvSpPr>
          <p:cNvPr id="14343" name="TextBox 14"/>
          <p:cNvSpPr txBox="1">
            <a:spLocks noChangeArrowheads="1"/>
          </p:cNvSpPr>
          <p:nvPr/>
        </p:nvSpPr>
        <p:spPr bwMode="auto">
          <a:xfrm>
            <a:off x="6228184" y="3573016"/>
            <a:ext cx="13684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FontTx/>
              <a:buNone/>
            </a:pPr>
            <a:r>
              <a:rPr lang="en-GB" altLang="en-US" sz="2800" b="1" dirty="0">
                <a:latin typeface="Calibri" pitchFamily="34" charset="0"/>
              </a:rPr>
              <a:t>55%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GB" altLang="en-US" smtClean="0">
                <a:latin typeface="Arial" charset="0"/>
                <a:cs typeface="Arial" charset="0"/>
              </a:rPr>
              <a:t>How do we communicate?</a:t>
            </a:r>
          </a:p>
        </p:txBody>
      </p:sp>
      <p:sp>
        <p:nvSpPr>
          <p:cNvPr id="4" name="Slide Number Placeholder 3"/>
          <p:cNvSpPr>
            <a:spLocks noGrp="1"/>
          </p:cNvSpPr>
          <p:nvPr>
            <p:ph type="sldNum" sz="quarter" idx="10"/>
          </p:nvPr>
        </p:nvSpPr>
        <p:spPr/>
        <p:txBody>
          <a:bodyPr/>
          <a:lstStyle/>
          <a:p>
            <a:pPr>
              <a:defRPr/>
            </a:pPr>
            <a:fld id="{D44C5E0D-65A4-4D50-80FA-C4301528D710}" type="slidenum">
              <a:rPr lang="en-GB" smtClean="0"/>
              <a:pPr>
                <a:defRPr/>
              </a:pPr>
              <a:t>4</a:t>
            </a:fld>
            <a:endParaRPr lang="en-GB" dirty="0"/>
          </a:p>
        </p:txBody>
      </p:sp>
      <p:pic>
        <p:nvPicPr>
          <p:cNvPr id="15364"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491880" y="2276872"/>
            <a:ext cx="5527527" cy="3499841"/>
          </a:xfrm>
        </p:spPr>
      </p:pic>
      <p:sp>
        <p:nvSpPr>
          <p:cNvPr id="2" name="TextBox 1"/>
          <p:cNvSpPr txBox="1"/>
          <p:nvPr/>
        </p:nvSpPr>
        <p:spPr>
          <a:xfrm>
            <a:off x="954523" y="2852936"/>
            <a:ext cx="1944216" cy="2308324"/>
          </a:xfrm>
          <a:prstGeom prst="rect">
            <a:avLst/>
          </a:prstGeom>
          <a:noFill/>
        </p:spPr>
        <p:txBody>
          <a:bodyPr wrap="square" rtlCol="0">
            <a:spAutoFit/>
          </a:bodyPr>
          <a:lstStyle/>
          <a:p>
            <a:r>
              <a:rPr lang="en-GB" sz="2400" dirty="0" smtClean="0">
                <a:latin typeface="Arial" panose="020B0604020202020204" pitchFamily="34" charset="0"/>
                <a:cs typeface="Arial" panose="020B0604020202020204" pitchFamily="34" charset="0"/>
              </a:rPr>
              <a:t>You can speak volumes without uttering a single word!</a:t>
            </a:r>
            <a:endParaRPr lang="en-GB" sz="2400" dirty="0">
              <a:latin typeface="Arial" panose="020B0604020202020204" pitchFamily="34"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GB" altLang="en-US" smtClean="0">
                <a:latin typeface="Arial" charset="0"/>
                <a:cs typeface="Arial" charset="0"/>
              </a:rPr>
              <a:t>What is a consultation?</a:t>
            </a:r>
          </a:p>
        </p:txBody>
      </p:sp>
      <p:sp>
        <p:nvSpPr>
          <p:cNvPr id="3" name="Content Placeholder 2"/>
          <p:cNvSpPr>
            <a:spLocks noGrp="1"/>
          </p:cNvSpPr>
          <p:nvPr>
            <p:ph idx="1"/>
          </p:nvPr>
        </p:nvSpPr>
        <p:spPr>
          <a:xfrm>
            <a:off x="395288" y="2060575"/>
            <a:ext cx="8353425" cy="3600450"/>
          </a:xfrm>
        </p:spPr>
        <p:txBody>
          <a:bodyPr/>
          <a:lstStyle/>
          <a:p>
            <a:pPr algn="ctr" eaLnBrk="1" hangingPunct="1">
              <a:spcBef>
                <a:spcPts val="0"/>
              </a:spcBef>
              <a:defRPr/>
            </a:pPr>
            <a:r>
              <a:rPr lang="en-GB" sz="2000" dirty="0"/>
              <a:t>‘</a:t>
            </a:r>
            <a:r>
              <a:rPr lang="en-GB" sz="2000" i="1" dirty="0"/>
              <a:t>A meeting to discuss something or get advice, with the goal of discovering the best course of action to take</a:t>
            </a:r>
            <a:r>
              <a:rPr lang="en-GB" sz="2000" i="1" dirty="0" smtClean="0"/>
              <a:t>’</a:t>
            </a:r>
          </a:p>
          <a:p>
            <a:pPr algn="ctr" eaLnBrk="1" hangingPunct="1">
              <a:spcBef>
                <a:spcPts val="0"/>
              </a:spcBef>
              <a:defRPr/>
            </a:pPr>
            <a:endParaRPr lang="en-GB" sz="2000" i="1" dirty="0"/>
          </a:p>
          <a:p>
            <a:pPr marL="342900" indent="-342900" eaLnBrk="1" hangingPunct="1">
              <a:spcBef>
                <a:spcPts val="0"/>
              </a:spcBef>
              <a:buFont typeface="Arial" panose="020B0604020202020204" pitchFamily="34" charset="0"/>
              <a:buChar char="•"/>
              <a:defRPr/>
            </a:pPr>
            <a:r>
              <a:rPr lang="en-GB" sz="2000" dirty="0"/>
              <a:t>Medicines reconciliation/medicines optimisation</a:t>
            </a:r>
          </a:p>
          <a:p>
            <a:pPr marL="342900" indent="-342900" eaLnBrk="1" hangingPunct="1">
              <a:spcBef>
                <a:spcPts val="0"/>
              </a:spcBef>
              <a:buFont typeface="Arial" panose="020B0604020202020204" pitchFamily="34" charset="0"/>
              <a:buChar char="•"/>
              <a:defRPr/>
            </a:pPr>
            <a:r>
              <a:rPr lang="en-GB" sz="2000" dirty="0"/>
              <a:t>Hospital bedside</a:t>
            </a:r>
          </a:p>
          <a:p>
            <a:pPr marL="342900" indent="-342900" eaLnBrk="1" hangingPunct="1">
              <a:spcBef>
                <a:spcPts val="0"/>
              </a:spcBef>
              <a:buFont typeface="Arial" panose="020B0604020202020204" pitchFamily="34" charset="0"/>
              <a:buChar char="•"/>
              <a:defRPr/>
            </a:pPr>
            <a:r>
              <a:rPr lang="en-GB" sz="2000" dirty="0"/>
              <a:t>Handing out discharge medicines/prescriptions</a:t>
            </a:r>
          </a:p>
          <a:p>
            <a:pPr marL="342900" indent="-342900" eaLnBrk="1" hangingPunct="1">
              <a:spcBef>
                <a:spcPts val="0"/>
              </a:spcBef>
              <a:buFont typeface="Arial" panose="020B0604020202020204" pitchFamily="34" charset="0"/>
              <a:buChar char="•"/>
              <a:defRPr/>
            </a:pPr>
            <a:r>
              <a:rPr lang="en-GB" sz="2000" dirty="0"/>
              <a:t>OTC requests</a:t>
            </a:r>
          </a:p>
          <a:p>
            <a:pPr marL="342900" indent="-342900" eaLnBrk="1" hangingPunct="1">
              <a:spcBef>
                <a:spcPts val="0"/>
              </a:spcBef>
              <a:buFont typeface="Arial" panose="020B0604020202020204" pitchFamily="34" charset="0"/>
              <a:buChar char="•"/>
              <a:defRPr/>
            </a:pPr>
            <a:r>
              <a:rPr lang="en-GB" sz="2000" dirty="0"/>
              <a:t>Public health discussions (weight management, smoking cessation</a:t>
            </a:r>
            <a:r>
              <a:rPr lang="en-GB" sz="2000" dirty="0" smtClean="0"/>
              <a:t>)</a:t>
            </a:r>
          </a:p>
          <a:p>
            <a:pPr eaLnBrk="1" hangingPunct="1">
              <a:spcBef>
                <a:spcPts val="0"/>
              </a:spcBef>
              <a:defRPr/>
            </a:pPr>
            <a:endParaRPr lang="en-GB" sz="2000" dirty="0"/>
          </a:p>
          <a:p>
            <a:pPr algn="ctr" eaLnBrk="1" hangingPunct="1">
              <a:spcBef>
                <a:spcPts val="0"/>
              </a:spcBef>
              <a:defRPr/>
            </a:pPr>
            <a:r>
              <a:rPr lang="en-GB" sz="2400" b="1" dirty="0"/>
              <a:t>Every time you speak with a patient you have the opportunity to make a difference</a:t>
            </a:r>
          </a:p>
          <a:p>
            <a:pPr eaLnBrk="1" hangingPunct="1">
              <a:spcBef>
                <a:spcPts val="0"/>
              </a:spcBef>
              <a:defRPr/>
            </a:pPr>
            <a:endParaRPr lang="en-GB" sz="2000" dirty="0"/>
          </a:p>
        </p:txBody>
      </p:sp>
      <p:sp>
        <p:nvSpPr>
          <p:cNvPr id="4" name="Slide Number Placeholder 3"/>
          <p:cNvSpPr>
            <a:spLocks noGrp="1"/>
          </p:cNvSpPr>
          <p:nvPr>
            <p:ph type="sldNum" sz="quarter" idx="10"/>
          </p:nvPr>
        </p:nvSpPr>
        <p:spPr/>
        <p:txBody>
          <a:bodyPr/>
          <a:lstStyle/>
          <a:p>
            <a:pPr>
              <a:defRPr/>
            </a:pPr>
            <a:fld id="{7463F304-55C2-41EB-81ED-334264A9A540}" type="slidenum">
              <a:rPr lang="en-GB" smtClean="0"/>
              <a:pPr>
                <a:defRPr/>
              </a:pPr>
              <a:t>5</a:t>
            </a:fld>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GB" altLang="en-US" sz="2800" smtClean="0">
                <a:latin typeface="Arial" charset="0"/>
                <a:cs typeface="Arial" charset="0"/>
              </a:rPr>
              <a:t>What does the patient-centred consultation look like?</a:t>
            </a:r>
          </a:p>
        </p:txBody>
      </p:sp>
      <p:sp>
        <p:nvSpPr>
          <p:cNvPr id="4" name="Slide Number Placeholder 3"/>
          <p:cNvSpPr>
            <a:spLocks noGrp="1"/>
          </p:cNvSpPr>
          <p:nvPr>
            <p:ph type="sldNum" sz="quarter" idx="10"/>
          </p:nvPr>
        </p:nvSpPr>
        <p:spPr/>
        <p:txBody>
          <a:bodyPr/>
          <a:lstStyle/>
          <a:p>
            <a:pPr>
              <a:defRPr/>
            </a:pPr>
            <a:fld id="{8741F716-1BF9-4F27-90C6-9A754D291B04}" type="slidenum">
              <a:rPr lang="en-GB" smtClean="0"/>
              <a:pPr>
                <a:defRPr/>
              </a:pPr>
              <a:t>6</a:t>
            </a:fld>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20610308"/>
              </p:ext>
            </p:extLst>
          </p:nvPr>
        </p:nvGraphicFramePr>
        <p:xfrm>
          <a:off x="395288" y="2060575"/>
          <a:ext cx="8353425" cy="3600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GB" altLang="en-US" smtClean="0">
                <a:latin typeface="Arial" charset="0"/>
                <a:cs typeface="Arial" charset="0"/>
              </a:rPr>
              <a:t>The patient-centred consultation</a:t>
            </a:r>
          </a:p>
        </p:txBody>
      </p:sp>
      <p:sp>
        <p:nvSpPr>
          <p:cNvPr id="4" name="Slide Number Placeholder 3"/>
          <p:cNvSpPr>
            <a:spLocks noGrp="1"/>
          </p:cNvSpPr>
          <p:nvPr>
            <p:ph type="sldNum" sz="quarter" idx="10"/>
          </p:nvPr>
        </p:nvSpPr>
        <p:spPr/>
        <p:txBody>
          <a:bodyPr/>
          <a:lstStyle/>
          <a:p>
            <a:pPr>
              <a:defRPr/>
            </a:pPr>
            <a:fld id="{B721F86D-8589-4DB9-A73B-75519C844098}" type="slidenum">
              <a:rPr lang="en-GB" smtClean="0"/>
              <a:pPr>
                <a:defRPr/>
              </a:pPr>
              <a:t>7</a:t>
            </a:fld>
            <a:endParaRPr lang="en-GB" dirty="0"/>
          </a:p>
        </p:txBody>
      </p:sp>
      <p:graphicFrame>
        <p:nvGraphicFramePr>
          <p:cNvPr id="5" name="Content Placeholder 4"/>
          <p:cNvGraphicFramePr>
            <a:graphicFrameLocks/>
          </p:cNvGraphicFramePr>
          <p:nvPr>
            <p:extLst>
              <p:ext uri="{D42A27DB-BD31-4B8C-83A1-F6EECF244321}">
                <p14:modId xmlns:p14="http://schemas.microsoft.com/office/powerpoint/2010/main" val="2199822347"/>
              </p:ext>
            </p:extLst>
          </p:nvPr>
        </p:nvGraphicFramePr>
        <p:xfrm>
          <a:off x="395536" y="2060848"/>
          <a:ext cx="8496944" cy="2880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403350" y="5013325"/>
            <a:ext cx="6913563" cy="923330"/>
          </a:xfrm>
          <a:prstGeom prst="rect">
            <a:avLst/>
          </a:prstGeom>
          <a:noFill/>
        </p:spPr>
        <p:txBody>
          <a:bodyPr>
            <a:spAutoFit/>
          </a:bodyPr>
          <a:lstStyle/>
          <a:p>
            <a:pPr algn="ctr">
              <a:defRPr/>
            </a:pPr>
            <a:r>
              <a:rPr lang="en-GB" dirty="0">
                <a:latin typeface="+mn-lt"/>
              </a:rPr>
              <a:t>‘</a:t>
            </a:r>
            <a:r>
              <a:rPr lang="en-GB" dirty="0">
                <a:latin typeface="Arial" panose="020B0604020202020204" pitchFamily="34" charset="0"/>
                <a:cs typeface="Arial" panose="020B0604020202020204" pitchFamily="34" charset="0"/>
              </a:rPr>
              <a:t>Patient-centred care is care that meets and responds to patient’s wants, needs and preferences and where patients are autonomous and able to decide for themselves’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GB" altLang="en-US" smtClean="0">
                <a:latin typeface="Arial" charset="0"/>
                <a:cs typeface="Arial" charset="0"/>
              </a:rPr>
              <a:t>The challenges to you…!</a:t>
            </a:r>
          </a:p>
        </p:txBody>
      </p:sp>
      <p:sp>
        <p:nvSpPr>
          <p:cNvPr id="19459" name="Content Placeholder 2"/>
          <p:cNvSpPr>
            <a:spLocks noGrp="1"/>
          </p:cNvSpPr>
          <p:nvPr>
            <p:ph idx="1"/>
          </p:nvPr>
        </p:nvSpPr>
        <p:spPr>
          <a:xfrm>
            <a:off x="395288" y="2060575"/>
            <a:ext cx="8353425" cy="3600450"/>
          </a:xfrm>
        </p:spPr>
        <p:txBody>
          <a:bodyPr/>
          <a:lstStyle/>
          <a:p>
            <a:pPr eaLnBrk="1" hangingPunct="1">
              <a:lnSpc>
                <a:spcPct val="150000"/>
              </a:lnSpc>
              <a:spcBef>
                <a:spcPct val="0"/>
              </a:spcBef>
            </a:pPr>
            <a:endParaRPr lang="en-GB" altLang="en-US" dirty="0" smtClean="0">
              <a:latin typeface="Arial" charset="0"/>
              <a:cs typeface="Arial" charset="0"/>
            </a:endParaRPr>
          </a:p>
          <a:p>
            <a:pPr eaLnBrk="1" hangingPunct="1">
              <a:lnSpc>
                <a:spcPct val="150000"/>
              </a:lnSpc>
              <a:spcBef>
                <a:spcPct val="0"/>
              </a:spcBef>
            </a:pPr>
            <a:r>
              <a:rPr lang="en-GB" altLang="en-US" dirty="0">
                <a:latin typeface="Arial" charset="0"/>
                <a:cs typeface="Arial" charset="0"/>
              </a:rPr>
              <a:t>Is your approach patient-centred?</a:t>
            </a:r>
          </a:p>
          <a:p>
            <a:pPr eaLnBrk="1" hangingPunct="1">
              <a:lnSpc>
                <a:spcPct val="150000"/>
              </a:lnSpc>
              <a:spcBef>
                <a:spcPct val="0"/>
              </a:spcBef>
            </a:pPr>
            <a:r>
              <a:rPr lang="en-GB" altLang="en-US" dirty="0">
                <a:latin typeface="Arial" charset="0"/>
                <a:cs typeface="Arial" charset="0"/>
              </a:rPr>
              <a:t>What are your perceptions of your own skills?</a:t>
            </a:r>
          </a:p>
          <a:p>
            <a:pPr eaLnBrk="1" hangingPunct="1">
              <a:lnSpc>
                <a:spcPct val="150000"/>
              </a:lnSpc>
              <a:spcBef>
                <a:spcPct val="0"/>
              </a:spcBef>
            </a:pPr>
            <a:endParaRPr lang="en-GB" altLang="en-US" dirty="0" smtClean="0">
              <a:latin typeface="Arial" charset="0"/>
              <a:cs typeface="Arial" charset="0"/>
            </a:endParaRPr>
          </a:p>
        </p:txBody>
      </p:sp>
      <p:sp>
        <p:nvSpPr>
          <p:cNvPr id="4" name="Slide Number Placeholder 3"/>
          <p:cNvSpPr>
            <a:spLocks noGrp="1"/>
          </p:cNvSpPr>
          <p:nvPr>
            <p:ph type="sldNum" sz="quarter" idx="10"/>
          </p:nvPr>
        </p:nvSpPr>
        <p:spPr/>
        <p:txBody>
          <a:bodyPr/>
          <a:lstStyle/>
          <a:p>
            <a:pPr>
              <a:defRPr/>
            </a:pPr>
            <a:fld id="{B013727B-59F3-4234-AB45-D5CEB2B138EC}" type="slidenum">
              <a:rPr lang="en-GB" smtClean="0"/>
              <a:pPr>
                <a:defRPr/>
              </a:pPr>
              <a:t>8</a:t>
            </a:fld>
            <a:endParaRPr lang="en-GB"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CPPE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CPPE presentation template</Template>
  <TotalTime>470</TotalTime>
  <Words>5085</Words>
  <Application>Microsoft Office PowerPoint</Application>
  <PresentationFormat>On-screen Show (4:3)</PresentationFormat>
  <Paragraphs>461</Paragraphs>
  <Slides>34</Slides>
  <Notes>32</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CPPE presentation template</vt:lpstr>
      <vt:lpstr>PowerPoint Presentation</vt:lpstr>
      <vt:lpstr>Aim</vt:lpstr>
      <vt:lpstr>Learning outcomes</vt:lpstr>
      <vt:lpstr>How do we communicate?</vt:lpstr>
      <vt:lpstr>How do we communicate?</vt:lpstr>
      <vt:lpstr>What is a consultation?</vt:lpstr>
      <vt:lpstr>What does the patient-centred consultation look like?</vt:lpstr>
      <vt:lpstr>The patient-centred consultation</vt:lpstr>
      <vt:lpstr>The challenges to you…!</vt:lpstr>
      <vt:lpstr>Challenge …what is your current practice?</vt:lpstr>
      <vt:lpstr>Challenge …what is your current practice?</vt:lpstr>
      <vt:lpstr>Some perceptions…?</vt:lpstr>
      <vt:lpstr>Consultation skills for pharmacy practice</vt:lpstr>
      <vt:lpstr>www.consultationskillsforpharmacy.com</vt:lpstr>
      <vt:lpstr>Six-step model to improvement</vt:lpstr>
      <vt:lpstr>The six-step pathway</vt:lpstr>
      <vt:lpstr>2. How do I know what standard is expected of me?</vt:lpstr>
      <vt:lpstr>The practice standards – your thoughts…</vt:lpstr>
      <vt:lpstr>3. How do I know how effective my skills are now?</vt:lpstr>
      <vt:lpstr>Activity 1- Video critique</vt:lpstr>
      <vt:lpstr>Video critique</vt:lpstr>
      <vt:lpstr>4.How do I improve my performance?</vt:lpstr>
      <vt:lpstr>Distance learning programme</vt:lpstr>
      <vt:lpstr>Activity 2- Role play consultations</vt:lpstr>
      <vt:lpstr>Group feedback information: Pendleton</vt:lpstr>
      <vt:lpstr>Patient-centred approaches to try out in your role play…</vt:lpstr>
      <vt:lpstr>5. How can I check my learning and development?</vt:lpstr>
      <vt:lpstr>PowerPoint Presentation</vt:lpstr>
      <vt:lpstr>6. How do I continue to develop my performance?</vt:lpstr>
      <vt:lpstr>Activity 3- patient questionnaires</vt:lpstr>
      <vt:lpstr>Next steps: Be brave …step outside the box!</vt:lpstr>
      <vt:lpstr>Take home messages</vt:lpstr>
      <vt:lpstr>Close</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challam</dc:creator>
  <cp:lastModifiedBy>challam</cp:lastModifiedBy>
  <cp:revision>46</cp:revision>
  <dcterms:created xsi:type="dcterms:W3CDTF">2015-01-23T13:13:54Z</dcterms:created>
  <dcterms:modified xsi:type="dcterms:W3CDTF">2015-03-17T11:55:08Z</dcterms:modified>
</cp:coreProperties>
</file>